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86" r:id="rId4"/>
    <p:sldId id="295" r:id="rId5"/>
    <p:sldId id="271" r:id="rId6"/>
    <p:sldId id="272" r:id="rId7"/>
    <p:sldId id="273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10" r:id="rId30"/>
    <p:sldId id="309" r:id="rId31"/>
    <p:sldId id="312" r:id="rId32"/>
    <p:sldId id="313" r:id="rId33"/>
    <p:sldId id="311" r:id="rId34"/>
    <p:sldId id="314" r:id="rId35"/>
    <p:sldId id="315" r:id="rId36"/>
    <p:sldId id="318" r:id="rId37"/>
    <p:sldId id="319" r:id="rId38"/>
    <p:sldId id="320" r:id="rId39"/>
    <p:sldId id="316" r:id="rId40"/>
    <p:sldId id="317" r:id="rId41"/>
    <p:sldId id="321" r:id="rId42"/>
    <p:sldId id="258" r:id="rId43"/>
    <p:sldId id="259" r:id="rId44"/>
    <p:sldId id="260" r:id="rId45"/>
    <p:sldId id="262" r:id="rId46"/>
    <p:sldId id="324" r:id="rId47"/>
    <p:sldId id="325" r:id="rId48"/>
    <p:sldId id="264" r:id="rId49"/>
    <p:sldId id="263" r:id="rId50"/>
    <p:sldId id="322" r:id="rId51"/>
    <p:sldId id="323" r:id="rId52"/>
    <p:sldId id="265" r:id="rId53"/>
    <p:sldId id="266" r:id="rId54"/>
    <p:sldId id="267" r:id="rId55"/>
    <p:sldId id="270" r:id="rId56"/>
    <p:sldId id="326" r:id="rId57"/>
    <p:sldId id="327" r:id="rId58"/>
    <p:sldId id="328" r:id="rId59"/>
    <p:sldId id="329" r:id="rId60"/>
    <p:sldId id="331" r:id="rId61"/>
    <p:sldId id="330" r:id="rId62"/>
    <p:sldId id="332" r:id="rId63"/>
    <p:sldId id="335" r:id="rId64"/>
    <p:sldId id="333" r:id="rId65"/>
    <p:sldId id="334" r:id="rId66"/>
    <p:sldId id="336" r:id="rId67"/>
    <p:sldId id="337" r:id="rId68"/>
    <p:sldId id="338" r:id="rId69"/>
    <p:sldId id="339" r:id="rId70"/>
    <p:sldId id="340" r:id="rId7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99600-396D-4B5E-8532-75C1C21A9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8487D7-E920-4147-AC2B-268F7EAA7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CEE806-FC2E-4D66-95C0-07E785F44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73C98B-EEA2-475D-A6E4-4B1C4406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A78D52-16A5-41FC-893B-DD6340DD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85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E4FEE-A5C5-41D1-A8DB-BE2B13B6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B3082E-73DB-4BA7-AB9B-89A6DF559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771B32-E3FB-45FF-8FE7-0315CB61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01637-ECEC-45B4-B9E2-75F976E0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464DF-DAE1-4FA8-9903-ABAD7FE9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68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C918BA-1C2D-4BFD-BAD4-4BCA61280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0021E7-F876-430F-BB3E-DA8AA2602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9B2FE2-AE0D-470B-BE90-AE15A34E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356FC4-ACA8-4BCC-9B57-0B366F84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0C946F-C2B1-453B-ACBF-56A33B4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370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41456-68F5-4BE0-BA63-89C89373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81BD7A-BCB0-4BF9-B2D1-C00DA4C0B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429FC5-F641-4964-BC23-298774C4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901EFE-8860-48EA-B8C5-B9518EC2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F83515-CC21-431D-89CC-16271CAA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68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FB8CA3-7B21-465C-B4E7-0A13123F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C0EB2A-CD29-4174-A4CC-75B2738C6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92AE46-45B8-422D-9117-F59997453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7AC34F-2712-4EA9-B638-493683D4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0EC6DB-F8D6-426E-BEB5-85A2D902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2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026EC-683C-4B41-980E-5E517240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131499-0A51-4639-B388-B13613D41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42CA4E-2108-43A2-ADA5-35A7B14B7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5A21D5-1ACD-497C-A2CA-83EA0B54B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37FAEF-D3FB-4C1B-831E-BCAC194A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0CA967-0C07-4D3D-BC1A-C883FFAE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23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B82E7-B6BB-4E46-9C56-7C2E832A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9030D4-C8E3-4FD2-B466-456001B92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0216B2-839D-4B1F-90E7-884AF0052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1DF14A1-3002-4A2A-84EA-475660E51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C38DF9D-CAF7-437C-940C-89281FEED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E3AC9F-E762-4BDA-934F-E31DC6EF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B6C155-856F-47F3-8E0B-AB01387F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5FAE17-93D5-4344-B145-6E59D95A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3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E3F05-AD3A-4083-A7F4-63DD044A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6F84A45-E056-493C-910D-1CD3B42C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EDF01A-4A6E-4BA5-A78E-E2BB3CCD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7C42EF-1CD9-4D62-B028-DA78A5E9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061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7A561D-5A67-46D2-A6FC-D36CEA88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580D09-C4B3-4939-8706-1BC576D2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3B122F-BD89-4229-9A22-7E0E3C8F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52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36312-D2E1-4B6E-99DE-8D8257BE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0C0BEF-1ABD-46A7-A053-FB9BE701B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9E1AC0-B16B-43AF-989E-2EB745F4A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756943-403A-474A-9235-B09640A3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C78CB7-0635-4E14-947C-62D61E57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5AEBBF-3F69-49A2-BB9A-B495B23E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557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2AA0A-DC3E-4CE5-9428-C923062A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8A7A6A8-CF62-49C0-9FC1-775C366C4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ADBCDE-BD37-46F0-8F32-D4D42B695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DA7065-3E5F-436C-84AC-D37C50837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92BB6B-CAA6-4415-B5B0-BA434FC8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B8DDB3-7EE5-45A1-8573-03ECA281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72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2B730-D811-4D46-90FF-F1BDB32B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0CAE96-8979-4ECF-9399-60A898714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0AD9D-7044-44B8-810A-2F800C518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E02C7-CF99-4D0C-B9DF-08BB4B7F490D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27BEE5-70B4-4BFB-AD06-252375F23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E2E841-04DC-4B6B-BBF1-B448B07A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126B8-D0BB-4FFB-8EB3-2895CAEE5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05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ai.org/machine-learning-model/image-denoising" TargetMode="External"/><Relationship Id="rId3" Type="http://schemas.openxmlformats.org/officeDocument/2006/relationships/hyperlink" Target="https://www.noiseware.com/" TargetMode="External"/><Relationship Id="rId7" Type="http://schemas.openxmlformats.org/officeDocument/2006/relationships/hyperlink" Target="https://www.imgcleaner.com/" TargetMode="External"/><Relationship Id="rId2" Type="http://schemas.openxmlformats.org/officeDocument/2006/relationships/hyperlink" Target="https://www.photopea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unapic.com/" TargetMode="External"/><Relationship Id="rId11" Type="http://schemas.openxmlformats.org/officeDocument/2006/relationships/hyperlink" Target="https://www.canva.com/" TargetMode="External"/><Relationship Id="rId5" Type="http://schemas.openxmlformats.org/officeDocument/2006/relationships/hyperlink" Target="https://www.fotor.com/" TargetMode="External"/><Relationship Id="rId10" Type="http://schemas.openxmlformats.org/officeDocument/2006/relationships/hyperlink" Target="https://vanceai.com/denoise/" TargetMode="External"/><Relationship Id="rId4" Type="http://schemas.openxmlformats.org/officeDocument/2006/relationships/hyperlink" Target="https://pinetools.com/reduce-image-noise" TargetMode="External"/><Relationship Id="rId9" Type="http://schemas.openxmlformats.org/officeDocument/2006/relationships/hyperlink" Target="https://spark.adobe.com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d.upenn.edu/cbica/brats2020/data.html" TargetMode="External"/><Relationship Id="rId3" Type="http://schemas.openxmlformats.org/officeDocument/2006/relationships/hyperlink" Target="https://www.cancerimagingarchive.net/" TargetMode="External"/><Relationship Id="rId7" Type="http://schemas.openxmlformats.org/officeDocument/2006/relationships/hyperlink" Target="http://www.isi.uu.nl/Research/Databases/DRIVE/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sic-archive.com/" TargetMode="External"/><Relationship Id="rId11" Type="http://schemas.openxmlformats.org/officeDocument/2006/relationships/hyperlink" Target="http://www.oasis-brains.org/" TargetMode="External"/><Relationship Id="rId5" Type="http://schemas.openxmlformats.org/officeDocument/2006/relationships/hyperlink" Target="https://luna16.grand-challenge.org/" TargetMode="External"/><Relationship Id="rId10" Type="http://schemas.openxmlformats.org/officeDocument/2006/relationships/hyperlink" Target="https://apolloscape.auto/scene.html" TargetMode="External"/><Relationship Id="rId4" Type="http://schemas.openxmlformats.org/officeDocument/2006/relationships/hyperlink" Target="https://www.nature.com/articles/s41597-019-0322-0" TargetMode="External"/><Relationship Id="rId9" Type="http://schemas.openxmlformats.org/officeDocument/2006/relationships/hyperlink" Target="https://github.com/ieee8023/covid-chestxray-dataset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ancergenomicscloud.org/docs/tcia-data" TargetMode="External"/><Relationship Id="rId2" Type="http://schemas.openxmlformats.org/officeDocument/2006/relationships/hyperlink" Target="https://www.cancerimagingarchive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9EF4FF-0A02-43D2-8F4F-B3287D13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586" y="2827765"/>
            <a:ext cx="4609992" cy="324946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525775-D9E2-4D35-AC35-1FFA8816D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13" y="3369"/>
            <a:ext cx="11928987" cy="2932389"/>
          </a:xfrm>
        </p:spPr>
        <p:txBody>
          <a:bodyPr>
            <a:normAutofit/>
          </a:bodyPr>
          <a:lstStyle/>
          <a:p>
            <a:r>
              <a:rPr lang="ru-RU" sz="4800" dirty="0"/>
              <a:t>Модуль 3. Предобработка и анализ медицинских изображений для диагностики заболеваний с использованием ИИ</a:t>
            </a:r>
            <a:br>
              <a:rPr lang="ru-RU" sz="4800" dirty="0"/>
            </a:br>
            <a:endParaRPr lang="ru-RU" sz="4800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CAA9EF2-07D8-4CDA-83BD-F1E713B35B02}"/>
              </a:ext>
            </a:extLst>
          </p:cNvPr>
          <p:cNvSpPr txBox="1">
            <a:spLocks/>
          </p:cNvSpPr>
          <p:nvPr/>
        </p:nvSpPr>
        <p:spPr>
          <a:xfrm>
            <a:off x="767607" y="6486431"/>
            <a:ext cx="2280623" cy="432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Шувалова Е.В., </a:t>
            </a:r>
            <a:r>
              <a:rPr lang="ru-RU" dirty="0" err="1"/>
              <a:t>к.ф</a:t>
            </a:r>
            <a:r>
              <a:rPr lang="ru-RU" dirty="0"/>
              <a:t>. –</a:t>
            </a:r>
            <a:r>
              <a:rPr lang="ru-RU" dirty="0" err="1"/>
              <a:t>м.н</a:t>
            </a:r>
            <a:r>
              <a:rPr lang="ru-RU" dirty="0"/>
              <a:t>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8CBDBF8-AC6A-4FC2-839C-18C9A908F876}"/>
              </a:ext>
            </a:extLst>
          </p:cNvPr>
          <p:cNvSpPr/>
          <p:nvPr/>
        </p:nvSpPr>
        <p:spPr>
          <a:xfrm>
            <a:off x="438955" y="2827765"/>
            <a:ext cx="566269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/>
              <a:t>3.2 Предобработка (</a:t>
            </a:r>
            <a:r>
              <a:rPr lang="en-US" sz="3200" b="1" dirty="0"/>
              <a:t>Preprocessing)</a:t>
            </a:r>
            <a:endParaRPr lang="ru-RU" sz="3200" b="1" dirty="0"/>
          </a:p>
          <a:p>
            <a:r>
              <a:rPr lang="ru-RU" sz="3200" b="1" dirty="0"/>
              <a:t>-</a:t>
            </a:r>
            <a:r>
              <a:rPr lang="ru-RU" sz="2000" b="1" dirty="0"/>
              <a:t>Нормализация шумов</a:t>
            </a:r>
          </a:p>
          <a:p>
            <a:r>
              <a:rPr lang="ru-RU" sz="2000" b="1" dirty="0"/>
              <a:t>-Нормализация контрастности</a:t>
            </a:r>
          </a:p>
          <a:p>
            <a:r>
              <a:rPr lang="ru-RU" sz="2000" b="1" dirty="0"/>
              <a:t>-Нормализация яркости</a:t>
            </a:r>
          </a:p>
          <a:p>
            <a:r>
              <a:rPr lang="ru-RU" sz="2000" b="1" dirty="0"/>
              <a:t>-Нормализация освещенности</a:t>
            </a:r>
          </a:p>
          <a:p>
            <a:pPr marL="457200" indent="-457200">
              <a:buFontTx/>
              <a:buChar char="-"/>
            </a:pPr>
            <a:r>
              <a:rPr lang="ru-RU" sz="2000" b="1" dirty="0"/>
              <a:t>Фильтрация</a:t>
            </a:r>
          </a:p>
          <a:p>
            <a:pPr marL="457200" indent="-457200">
              <a:buFontTx/>
              <a:buChar char="-"/>
            </a:pPr>
            <a:r>
              <a:rPr lang="ru-RU" sz="2000" b="1" dirty="0"/>
              <a:t>Выделение деталей</a:t>
            </a:r>
            <a:endParaRPr lang="en-US" sz="2000" b="1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6735E1A-19E7-414E-BEC7-EF6DAB5AD19A}"/>
              </a:ext>
            </a:extLst>
          </p:cNvPr>
          <p:cNvSpPr/>
          <p:nvPr/>
        </p:nvSpPr>
        <p:spPr>
          <a:xfrm>
            <a:off x="6318180" y="6419035"/>
            <a:ext cx="45288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*</a:t>
            </a:r>
            <a:r>
              <a:rPr lang="ru-RU" sz="1400" dirty="0" err="1"/>
              <a:t>Word</a:t>
            </a:r>
            <a:r>
              <a:rPr lang="ru-RU" sz="1400" dirty="0"/>
              <a:t> </a:t>
            </a:r>
            <a:r>
              <a:rPr lang="ru-RU" sz="1400" dirty="0" err="1"/>
              <a:t>cloud</a:t>
            </a:r>
            <a:r>
              <a:rPr lang="ru-RU" sz="1400" dirty="0"/>
              <a:t> </a:t>
            </a:r>
            <a:r>
              <a:rPr lang="ru-RU" sz="1400" dirty="0" err="1"/>
              <a:t>of</a:t>
            </a:r>
            <a:r>
              <a:rPr lang="ru-RU" sz="1400" dirty="0"/>
              <a:t> </a:t>
            </a:r>
            <a:r>
              <a:rPr lang="ru-RU" sz="1400" dirty="0" err="1"/>
              <a:t>the</a:t>
            </a:r>
            <a:r>
              <a:rPr lang="ru-RU" sz="1400" dirty="0"/>
              <a:t> </a:t>
            </a:r>
            <a:r>
              <a:rPr lang="ru-RU" sz="1400" dirty="0" err="1"/>
              <a:t>title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selected</a:t>
            </a:r>
            <a:r>
              <a:rPr lang="ru-RU" sz="1400" dirty="0"/>
              <a:t> </a:t>
            </a:r>
            <a:r>
              <a:rPr lang="ru-RU" sz="1400" dirty="0" err="1"/>
              <a:t>articles</a:t>
            </a:r>
            <a:r>
              <a:rPr lang="ru-RU" sz="1400" dirty="0"/>
              <a:t> </a:t>
            </a:r>
            <a:r>
              <a:rPr lang="ru-RU" sz="1400" dirty="0" err="1"/>
              <a:t>on</a:t>
            </a:r>
            <a:r>
              <a:rPr lang="ru-RU" sz="1400" dirty="0"/>
              <a:t> </a:t>
            </a:r>
            <a:r>
              <a:rPr lang="en-US" sz="1400" dirty="0"/>
              <a:t>lung </a:t>
            </a:r>
            <a:r>
              <a:rPr lang="ru-RU" sz="1400" dirty="0" err="1"/>
              <a:t>cance</a:t>
            </a:r>
            <a:r>
              <a:rPr lang="en-US" sz="1400" dirty="0"/>
              <a:t>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97997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EC1699F-AAFE-4696-80EF-410260FA80F1}"/>
              </a:ext>
            </a:extLst>
          </p:cNvPr>
          <p:cNvSpPr/>
          <p:nvPr/>
        </p:nvSpPr>
        <p:spPr>
          <a:xfrm>
            <a:off x="3881740" y="206166"/>
            <a:ext cx="4522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Яркостные поэлементные преобразования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2853587-C464-4E1B-B819-B0E57C1EF339}"/>
              </a:ext>
            </a:extLst>
          </p:cNvPr>
          <p:cNvSpPr/>
          <p:nvPr/>
        </p:nvSpPr>
        <p:spPr>
          <a:xfrm>
            <a:off x="3483906" y="575498"/>
            <a:ext cx="5318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Выравнивание гистограммы </a:t>
            </a:r>
            <a:r>
              <a:rPr lang="en-US" b="1" dirty="0"/>
              <a:t>Histogram Equalization</a:t>
            </a:r>
            <a:endParaRPr lang="ru-RU" b="1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B95E4D7-B220-415D-8C43-BBC20891E8EA}"/>
              </a:ext>
            </a:extLst>
          </p:cNvPr>
          <p:cNvSpPr/>
          <p:nvPr/>
        </p:nvSpPr>
        <p:spPr>
          <a:xfrm>
            <a:off x="353960" y="1029027"/>
            <a:ext cx="116217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Используется для улучшения контрастности изображения, особенно в случаях, когда распределение яркостей неравномерное. Этот метод делает распределение значений яркости более равномерным, растягивая диапазон интенсивностей по всему динамическому диапазону.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9367211-3F44-4C8F-9605-597D2114CD24}"/>
              </a:ext>
            </a:extLst>
          </p:cNvPr>
          <p:cNvSpPr/>
          <p:nvPr/>
        </p:nvSpPr>
        <p:spPr>
          <a:xfrm>
            <a:off x="353960" y="2036554"/>
            <a:ext cx="7570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Исходное изображение яркости f имеет L уровней интенсивности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973768-FA08-4B3C-B1CF-E8DF6CBDC415}"/>
                  </a:ext>
                </a:extLst>
              </p:cNvPr>
              <p:cNvSpPr txBox="1"/>
              <p:nvPr/>
            </p:nvSpPr>
            <p:spPr>
              <a:xfrm>
                <a:off x="506362" y="2490083"/>
                <a:ext cx="211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973768-FA08-4B3C-B1CF-E8DF6CBDC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62" y="2490083"/>
                <a:ext cx="211148" cy="276999"/>
              </a:xfrm>
              <a:prstGeom prst="rect">
                <a:avLst/>
              </a:prstGeom>
              <a:blipFill>
                <a:blip r:embed="rId2"/>
                <a:stretch>
                  <a:fillRect l="-17143" r="-11429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C32925-C121-43B5-9F84-022B8A2E8C6D}"/>
                  </a:ext>
                </a:extLst>
              </p:cNvPr>
              <p:cNvSpPr txBox="1"/>
              <p:nvPr/>
            </p:nvSpPr>
            <p:spPr>
              <a:xfrm>
                <a:off x="7020233" y="2082720"/>
                <a:ext cx="1233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C32925-C121-43B5-9F84-022B8A2E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33" y="2082720"/>
                <a:ext cx="1233094" cy="276999"/>
              </a:xfrm>
              <a:prstGeom prst="rect">
                <a:avLst/>
              </a:prstGeom>
              <a:blipFill>
                <a:blip r:embed="rId3"/>
                <a:stretch>
                  <a:fillRect l="-2475" t="-4444" r="-6436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3CD21CC-37E0-4DBD-84EC-2DFA707532B9}"/>
              </a:ext>
            </a:extLst>
          </p:cNvPr>
          <p:cNvSpPr/>
          <p:nvPr/>
        </p:nvSpPr>
        <p:spPr>
          <a:xfrm>
            <a:off x="717510" y="2468529"/>
            <a:ext cx="7983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</a:t>
            </a:r>
            <a:r>
              <a:rPr lang="ru-RU" dirty="0"/>
              <a:t> уровни интенсивности или дискретных значений яркости в изображении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5D31231-4A41-4CFD-9031-0AA370051563}"/>
              </a:ext>
            </a:extLst>
          </p:cNvPr>
          <p:cNvSpPr/>
          <p:nvPr/>
        </p:nvSpPr>
        <p:spPr>
          <a:xfrm>
            <a:off x="1537365" y="2922058"/>
            <a:ext cx="8563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Гистограмма</a:t>
            </a:r>
            <a:r>
              <a:rPr lang="ru-RU" dirty="0"/>
              <a:t> изображения — это частота появления каждого уровня интенсивности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77842B-0B21-4BD1-844D-E957CBC68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737" y="3475278"/>
            <a:ext cx="8010525" cy="1571625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024D42-EAD2-4757-A995-83B149D34994}"/>
              </a:ext>
            </a:extLst>
          </p:cNvPr>
          <p:cNvSpPr/>
          <p:nvPr/>
        </p:nvSpPr>
        <p:spPr>
          <a:xfrm>
            <a:off x="611242" y="5094508"/>
            <a:ext cx="10416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Накопленное распределение</a:t>
            </a:r>
            <a:r>
              <a:rPr lang="ru-RU" dirty="0"/>
              <a:t> (или </a:t>
            </a:r>
            <a:r>
              <a:rPr lang="ru-RU" b="1" dirty="0"/>
              <a:t>накопленная функция распределения</a:t>
            </a:r>
            <a:r>
              <a:rPr lang="ru-RU" dirty="0"/>
              <a:t>, также известная как </a:t>
            </a:r>
            <a:r>
              <a:rPr lang="ru-RU" b="1" dirty="0"/>
              <a:t>CDF — </a:t>
            </a:r>
            <a:r>
              <a:rPr lang="ru-RU" b="1" dirty="0" err="1"/>
              <a:t>Cumulative</a:t>
            </a:r>
            <a:r>
              <a:rPr lang="ru-RU" b="1" dirty="0"/>
              <a:t> </a:t>
            </a:r>
            <a:r>
              <a:rPr lang="ru-RU" b="1" dirty="0" err="1"/>
              <a:t>Distribution</a:t>
            </a:r>
            <a:r>
              <a:rPr lang="ru-RU" b="1" dirty="0"/>
              <a:t> </a:t>
            </a:r>
            <a:r>
              <a:rPr lang="ru-RU" b="1" dirty="0" err="1"/>
              <a:t>Function</a:t>
            </a:r>
            <a:r>
              <a:rPr lang="ru-RU" dirty="0"/>
              <a:t>) - функция, которая описывает, какая часть пикселей имеет значения интенсивности, меньшие или равные определенному уровню</a:t>
            </a:r>
          </a:p>
        </p:txBody>
      </p:sp>
    </p:spTree>
    <p:extLst>
      <p:ext uri="{BB962C8B-B14F-4D97-AF65-F5344CB8AC3E}">
        <p14:creationId xmlns:p14="http://schemas.microsoft.com/office/powerpoint/2010/main" val="182181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77842B-0B21-4BD1-844D-E957CBC68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23" y="1423601"/>
            <a:ext cx="8010525" cy="157162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EC1699F-AAFE-4696-80EF-410260FA80F1}"/>
              </a:ext>
            </a:extLst>
          </p:cNvPr>
          <p:cNvSpPr/>
          <p:nvPr/>
        </p:nvSpPr>
        <p:spPr>
          <a:xfrm>
            <a:off x="3881740" y="206166"/>
            <a:ext cx="4522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Яркостные поэлементные преобразования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2853587-C464-4E1B-B819-B0E57C1EF339}"/>
              </a:ext>
            </a:extLst>
          </p:cNvPr>
          <p:cNvSpPr/>
          <p:nvPr/>
        </p:nvSpPr>
        <p:spPr>
          <a:xfrm>
            <a:off x="3483906" y="575498"/>
            <a:ext cx="5318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Выравнивание гистограммы </a:t>
            </a:r>
            <a:r>
              <a:rPr lang="en-US" b="1" dirty="0"/>
              <a:t>Histogram Equalization</a:t>
            </a:r>
            <a:endParaRPr lang="ru-RU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9367211-3F44-4C8F-9605-597D2114CD24}"/>
              </a:ext>
            </a:extLst>
          </p:cNvPr>
          <p:cNvSpPr/>
          <p:nvPr/>
        </p:nvSpPr>
        <p:spPr>
          <a:xfrm>
            <a:off x="427458" y="1197531"/>
            <a:ext cx="7570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Исходное изображение яркости f имеет L уровней интенсивности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C32925-C121-43B5-9F84-022B8A2E8C6D}"/>
                  </a:ext>
                </a:extLst>
              </p:cNvPr>
              <p:cNvSpPr txBox="1"/>
              <p:nvPr/>
            </p:nvSpPr>
            <p:spPr>
              <a:xfrm>
                <a:off x="651503" y="1681064"/>
                <a:ext cx="1233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C32925-C121-43B5-9F84-022B8A2E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03" y="1681064"/>
                <a:ext cx="1233094" cy="276999"/>
              </a:xfrm>
              <a:prstGeom prst="rect">
                <a:avLst/>
              </a:prstGeom>
              <a:blipFill>
                <a:blip r:embed="rId3"/>
                <a:stretch>
                  <a:fillRect l="-2475" t="-4444" r="-6436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5D31231-4A41-4CFD-9031-0AA370051563}"/>
              </a:ext>
            </a:extLst>
          </p:cNvPr>
          <p:cNvSpPr/>
          <p:nvPr/>
        </p:nvSpPr>
        <p:spPr>
          <a:xfrm>
            <a:off x="8516120" y="1151604"/>
            <a:ext cx="2079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Гистограмма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155600F-7757-4CDC-B810-EA08E8281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8" y="2995226"/>
            <a:ext cx="7410450" cy="24098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B18043-781E-4CD5-A068-8D2008CB5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269" y="5258722"/>
            <a:ext cx="78105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38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724EAA-DBC2-44EB-946D-40B7A67C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530" y="4005711"/>
            <a:ext cx="3743325" cy="28098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77842B-0B21-4BD1-844D-E957CBC6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06" y="1382197"/>
            <a:ext cx="8010525" cy="157162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EC1699F-AAFE-4696-80EF-410260FA80F1}"/>
              </a:ext>
            </a:extLst>
          </p:cNvPr>
          <p:cNvSpPr/>
          <p:nvPr/>
        </p:nvSpPr>
        <p:spPr>
          <a:xfrm>
            <a:off x="3881740" y="206166"/>
            <a:ext cx="4522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Яркостные поэлементные преобразования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2853587-C464-4E1B-B819-B0E57C1EF339}"/>
              </a:ext>
            </a:extLst>
          </p:cNvPr>
          <p:cNvSpPr/>
          <p:nvPr/>
        </p:nvSpPr>
        <p:spPr>
          <a:xfrm>
            <a:off x="3483906" y="575498"/>
            <a:ext cx="5318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Выравнивание гистограммы </a:t>
            </a:r>
            <a:r>
              <a:rPr lang="en-US" b="1" dirty="0"/>
              <a:t>Histogram Equalization</a:t>
            </a:r>
            <a:endParaRPr lang="ru-RU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9367211-3F44-4C8F-9605-597D2114CD24}"/>
              </a:ext>
            </a:extLst>
          </p:cNvPr>
          <p:cNvSpPr/>
          <p:nvPr/>
        </p:nvSpPr>
        <p:spPr>
          <a:xfrm>
            <a:off x="427458" y="1197531"/>
            <a:ext cx="7570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Исходное изображение яркости f имеет L уровней интенсивности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C32925-C121-43B5-9F84-022B8A2E8C6D}"/>
                  </a:ext>
                </a:extLst>
              </p:cNvPr>
              <p:cNvSpPr txBox="1"/>
              <p:nvPr/>
            </p:nvSpPr>
            <p:spPr>
              <a:xfrm>
                <a:off x="651503" y="1681064"/>
                <a:ext cx="1233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C32925-C121-43B5-9F84-022B8A2E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03" y="1681064"/>
                <a:ext cx="1233094" cy="276999"/>
              </a:xfrm>
              <a:prstGeom prst="rect">
                <a:avLst/>
              </a:prstGeom>
              <a:blipFill>
                <a:blip r:embed="rId4"/>
                <a:stretch>
                  <a:fillRect l="-2475" t="-4444" r="-6436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155600F-7757-4CDC-B810-EA08E8281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70" y="2953822"/>
            <a:ext cx="7410450" cy="24098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580ADB-DAEE-4818-8D2A-35E50CCC3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70" y="5363647"/>
            <a:ext cx="7800975" cy="1028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429959-E80A-42FC-A975-B3F5916F8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0621" y="1041758"/>
            <a:ext cx="26955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9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C69415-5DD1-48BC-8627-918CD1F9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0"/>
            <a:ext cx="9176656" cy="677290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0AA170-8948-4773-B494-709B1C4BCED2}"/>
              </a:ext>
            </a:extLst>
          </p:cNvPr>
          <p:cNvSpPr/>
          <p:nvPr/>
        </p:nvSpPr>
        <p:spPr>
          <a:xfrm>
            <a:off x="4169830" y="255328"/>
            <a:ext cx="344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Фильтрация с помощью свертки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F9967A3-E3E7-4DBF-8EBD-638FE7A62387}"/>
              </a:ext>
            </a:extLst>
          </p:cNvPr>
          <p:cNvSpPr/>
          <p:nvPr/>
        </p:nvSpPr>
        <p:spPr>
          <a:xfrm>
            <a:off x="707922" y="783726"/>
            <a:ext cx="11484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отличие от поэлементных преобразований, свертка — это операция вычисления нового значения заданного пикселя, при которой учитываются значения окружающих его соседних пикселей.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51F4A-417E-4E36-A389-3C11FA24B9E5}"/>
              </a:ext>
            </a:extLst>
          </p:cNvPr>
          <p:cNvSpPr txBox="1"/>
          <p:nvPr/>
        </p:nvSpPr>
        <p:spPr>
          <a:xfrm>
            <a:off x="383795" y="5573876"/>
            <a:ext cx="281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Маска или «ядро свертки»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02AFFD1-CEB7-4FD9-A211-8465C9ADC44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200400" y="4484914"/>
            <a:ext cx="3679371" cy="127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1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DEA95-9F21-4679-BEFC-F1E8847B7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324" y="254546"/>
            <a:ext cx="12730362" cy="477079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0AA170-8948-4773-B494-709B1C4BCED2}"/>
              </a:ext>
            </a:extLst>
          </p:cNvPr>
          <p:cNvSpPr/>
          <p:nvPr/>
        </p:nvSpPr>
        <p:spPr>
          <a:xfrm>
            <a:off x="4169830" y="255328"/>
            <a:ext cx="344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Фильтрация с помощью свертки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9A5E0B-0711-4CF9-A1B2-D88D38D51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086" y="5025342"/>
            <a:ext cx="3908652" cy="1799050"/>
          </a:xfrm>
          <a:prstGeom prst="rect">
            <a:avLst/>
          </a:prstGeom>
        </p:spPr>
      </p:pic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25427A2F-9387-4537-A744-909BA3979775}"/>
              </a:ext>
            </a:extLst>
          </p:cNvPr>
          <p:cNvCxnSpPr>
            <a:cxnSpLocks/>
          </p:cNvCxnSpPr>
          <p:nvPr/>
        </p:nvCxnSpPr>
        <p:spPr>
          <a:xfrm>
            <a:off x="5894308" y="4537963"/>
            <a:ext cx="3902835" cy="2064709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4833CF7-AFC5-4CDF-9AB5-FF30280EA177}"/>
              </a:ext>
            </a:extLst>
          </p:cNvPr>
          <p:cNvSpPr/>
          <p:nvPr/>
        </p:nvSpPr>
        <p:spPr>
          <a:xfrm>
            <a:off x="143262" y="5025342"/>
            <a:ext cx="74755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222222"/>
                </a:solidFill>
                <a:latin typeface="Roboto"/>
              </a:rPr>
              <a:t>Паддинг</a:t>
            </a:r>
            <a:r>
              <a:rPr lang="ru-RU" dirty="0">
                <a:solidFill>
                  <a:srgbClr val="222222"/>
                </a:solidFill>
                <a:latin typeface="Roboto"/>
              </a:rPr>
              <a:t>(добавление рамки) выполняется для того, чтобы у нас левый верхний пиксель результата соответствовал левому верхнему пикселю входного изображения. Если мы этот </a:t>
            </a:r>
            <a:r>
              <a:rPr lang="ru-RU" dirty="0" err="1">
                <a:solidFill>
                  <a:srgbClr val="222222"/>
                </a:solidFill>
                <a:latin typeface="Roboto"/>
              </a:rPr>
              <a:t>паддинг</a:t>
            </a:r>
            <a:r>
              <a:rPr lang="ru-RU" dirty="0">
                <a:solidFill>
                  <a:srgbClr val="222222"/>
                </a:solidFill>
                <a:latin typeface="Roboto"/>
              </a:rPr>
              <a:t> делать не будем, то у нас максимальное изображение, которое мы можем получить в результате операции свёртки, будет (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n-1)*(n-1)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237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0AA170-8948-4773-B494-709B1C4BCED2}"/>
              </a:ext>
            </a:extLst>
          </p:cNvPr>
          <p:cNvSpPr/>
          <p:nvPr/>
        </p:nvSpPr>
        <p:spPr>
          <a:xfrm>
            <a:off x="4169830" y="255328"/>
            <a:ext cx="344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Фильтрация с помощью свертки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DEA95-9F21-4679-BEFC-F1E8847B7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324" y="624660"/>
            <a:ext cx="12730362" cy="477079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130A80-48D6-48B1-91B1-3F6FAA9334C3}"/>
              </a:ext>
            </a:extLst>
          </p:cNvPr>
          <p:cNvSpPr/>
          <p:nvPr/>
        </p:nvSpPr>
        <p:spPr>
          <a:xfrm>
            <a:off x="794657" y="5679342"/>
            <a:ext cx="10755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Roboto"/>
              </a:rPr>
              <a:t> Дальше мы делаем то же самое со следующей позицией, то есть передвигаем маску на 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stride</a:t>
            </a:r>
            <a:r>
              <a:rPr lang="ru-RU" dirty="0">
                <a:solidFill>
                  <a:srgbClr val="222222"/>
                </a:solidFill>
                <a:latin typeface="Roboto"/>
              </a:rPr>
              <a:t> пикселей вправо, а затем переходим на 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stride </a:t>
            </a:r>
            <a:r>
              <a:rPr lang="ru-RU" dirty="0">
                <a:solidFill>
                  <a:srgbClr val="222222"/>
                </a:solidFill>
                <a:latin typeface="Roboto"/>
              </a:rPr>
              <a:t>вниз.</a:t>
            </a:r>
            <a:endParaRPr lang="ru-RU" dirty="0"/>
          </a:p>
        </p:txBody>
      </p:sp>
      <p:cxnSp>
        <p:nvCxnSpPr>
          <p:cNvPr id="6" name="Соединитель: изогнутый 5">
            <a:extLst>
              <a:ext uri="{FF2B5EF4-FFF2-40B4-BE49-F238E27FC236}">
                <a16:creationId xmlns:a16="http://schemas.microsoft.com/office/drawing/2014/main" id="{D1496235-87A8-439D-B369-84936D6E8255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735286" y="4550232"/>
            <a:ext cx="1436914" cy="112911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06F303-9387-4506-A688-AAEAAC819E64}"/>
              </a:ext>
            </a:extLst>
          </p:cNvPr>
          <p:cNvSpPr/>
          <p:nvPr/>
        </p:nvSpPr>
        <p:spPr>
          <a:xfrm>
            <a:off x="3971970" y="5114787"/>
            <a:ext cx="4465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Roboto"/>
              </a:rPr>
              <a:t> "шаг свёртки", или по-английски "</a:t>
            </a:r>
            <a:r>
              <a:rPr lang="ru-RU" dirty="0" err="1">
                <a:solidFill>
                  <a:srgbClr val="222222"/>
                </a:solidFill>
                <a:latin typeface="Roboto"/>
              </a:rPr>
              <a:t>stride</a:t>
            </a:r>
            <a:r>
              <a:rPr lang="ru-RU" dirty="0">
                <a:solidFill>
                  <a:srgbClr val="222222"/>
                </a:solidFill>
                <a:latin typeface="Roboto"/>
              </a:rPr>
              <a:t>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84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0AA170-8948-4773-B494-709B1C4BCED2}"/>
              </a:ext>
            </a:extLst>
          </p:cNvPr>
          <p:cNvSpPr/>
          <p:nvPr/>
        </p:nvSpPr>
        <p:spPr>
          <a:xfrm>
            <a:off x="4169830" y="255328"/>
            <a:ext cx="344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Фильтрация с помощью свертки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FDEA95-9F21-4679-BEFC-F1E8847B7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324" y="624660"/>
            <a:ext cx="12730362" cy="477079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74CB924-8774-452F-9E1F-ABA9C158C7B1}"/>
              </a:ext>
            </a:extLst>
          </p:cNvPr>
          <p:cNvSpPr/>
          <p:nvPr/>
        </p:nvSpPr>
        <p:spPr>
          <a:xfrm>
            <a:off x="761999" y="5679342"/>
            <a:ext cx="9873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Roboto"/>
              </a:rPr>
              <a:t> В случае с трёхканальными изображениями ядро свёртки - это трёхмерная табличка для каждого канала отдельно (</a:t>
            </a:r>
            <a:r>
              <a:rPr lang="ru-RU" dirty="0"/>
              <a:t>или трёхмерная маска, или трёхмерный фильтр или трёхмерное ядро свёртки</a:t>
            </a:r>
            <a:r>
              <a:rPr lang="ru-RU" dirty="0">
                <a:solidFill>
                  <a:srgbClr val="222222"/>
                </a:solidFill>
                <a:latin typeface="Roboto"/>
              </a:rPr>
              <a:t>). Фильтры могут быть разными для разных цветов.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520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C04215-5F38-4986-95A8-1CDDBE45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6" y="1795462"/>
            <a:ext cx="4000500" cy="326707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DF8F4F-9291-43BC-A541-46F51639BC2A}"/>
              </a:ext>
            </a:extLst>
          </p:cNvPr>
          <p:cNvSpPr/>
          <p:nvPr/>
        </p:nvSpPr>
        <p:spPr>
          <a:xfrm>
            <a:off x="4169830" y="255328"/>
            <a:ext cx="344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Фильтрация с помощью свертки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A2F5D-DDCA-4338-A334-FA6328D650B4}"/>
              </a:ext>
            </a:extLst>
          </p:cNvPr>
          <p:cNvSpPr txBox="1"/>
          <p:nvPr/>
        </p:nvSpPr>
        <p:spPr>
          <a:xfrm>
            <a:off x="1266455" y="1632964"/>
            <a:ext cx="25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Исходное изображение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2F7D42-ED46-4846-A80C-AEB980C6E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865" y="1632964"/>
            <a:ext cx="7720135" cy="4055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1AEB0-3184-4E2A-95F3-569299203D00}"/>
              </a:ext>
            </a:extLst>
          </p:cNvPr>
          <p:cNvSpPr txBox="1"/>
          <p:nvPr/>
        </p:nvSpPr>
        <p:spPr>
          <a:xfrm>
            <a:off x="5257799" y="656063"/>
            <a:ext cx="321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 различных фильтров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221DCC-0B7A-4396-9D64-C760F45C92C0}"/>
              </a:ext>
            </a:extLst>
          </p:cNvPr>
          <p:cNvSpPr/>
          <p:nvPr/>
        </p:nvSpPr>
        <p:spPr>
          <a:xfrm>
            <a:off x="424544" y="1632964"/>
            <a:ext cx="4079979" cy="404442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75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F665F7-2731-4E45-8261-920E17D90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265" y="2002296"/>
            <a:ext cx="4070072" cy="33300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00B25D-1D8B-48CB-A75C-204F49A4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27" y="2539918"/>
            <a:ext cx="2163658" cy="309825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C04215-5F38-4986-95A8-1CDDBE45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44" y="1817630"/>
            <a:ext cx="4000500" cy="326707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DF8F4F-9291-43BC-A541-46F51639BC2A}"/>
              </a:ext>
            </a:extLst>
          </p:cNvPr>
          <p:cNvSpPr/>
          <p:nvPr/>
        </p:nvSpPr>
        <p:spPr>
          <a:xfrm>
            <a:off x="4169830" y="255328"/>
            <a:ext cx="344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Фильтрация с помощью свертки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A2F5D-DDCA-4338-A334-FA6328D650B4}"/>
              </a:ext>
            </a:extLst>
          </p:cNvPr>
          <p:cNvSpPr txBox="1"/>
          <p:nvPr/>
        </p:nvSpPr>
        <p:spPr>
          <a:xfrm>
            <a:off x="1266455" y="1632964"/>
            <a:ext cx="25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Исходное изображение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1AEB0-3184-4E2A-95F3-569299203D00}"/>
              </a:ext>
            </a:extLst>
          </p:cNvPr>
          <p:cNvSpPr txBox="1"/>
          <p:nvPr/>
        </p:nvSpPr>
        <p:spPr>
          <a:xfrm>
            <a:off x="5257799" y="656063"/>
            <a:ext cx="321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 различных фильтров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221DCC-0B7A-4396-9D64-C760F45C92C0}"/>
              </a:ext>
            </a:extLst>
          </p:cNvPr>
          <p:cNvSpPr/>
          <p:nvPr/>
        </p:nvSpPr>
        <p:spPr>
          <a:xfrm>
            <a:off x="424545" y="1632964"/>
            <a:ext cx="4000500" cy="404442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F4F4659-4589-412B-AEB4-0297611847BA}"/>
              </a:ext>
            </a:extLst>
          </p:cNvPr>
          <p:cNvSpPr/>
          <p:nvPr/>
        </p:nvSpPr>
        <p:spPr>
          <a:xfrm>
            <a:off x="4425044" y="1632964"/>
            <a:ext cx="3586843" cy="404442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4DFBB8F-5975-4423-B40A-DE2A2585DCFF}"/>
              </a:ext>
            </a:extLst>
          </p:cNvPr>
          <p:cNvSpPr/>
          <p:nvPr/>
        </p:nvSpPr>
        <p:spPr>
          <a:xfrm>
            <a:off x="8011887" y="1632964"/>
            <a:ext cx="4079979" cy="404442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84C0E82-C76E-45E2-A609-DBB10F2AB1E7}"/>
              </a:ext>
            </a:extLst>
          </p:cNvPr>
          <p:cNvSpPr/>
          <p:nvPr/>
        </p:nvSpPr>
        <p:spPr>
          <a:xfrm>
            <a:off x="4533898" y="1712464"/>
            <a:ext cx="35868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Фильтр </a:t>
            </a:r>
            <a:r>
              <a:rPr lang="ru-RU" b="1" dirty="0" err="1"/>
              <a:t>Прюитт</a:t>
            </a:r>
            <a:r>
              <a:rPr lang="ru-RU" b="1" dirty="0"/>
              <a:t> </a:t>
            </a:r>
            <a:r>
              <a:rPr lang="ru-RU" dirty="0"/>
              <a:t>(последовательное применение двух ядер): выделение контура</a:t>
            </a:r>
          </a:p>
        </p:txBody>
      </p:sp>
    </p:spTree>
    <p:extLst>
      <p:ext uri="{BB962C8B-B14F-4D97-AF65-F5344CB8AC3E}">
        <p14:creationId xmlns:p14="http://schemas.microsoft.com/office/powerpoint/2010/main" val="3584242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03C1D5-A3F9-43AB-999D-C4FEB3E7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356" y="2556294"/>
            <a:ext cx="1766898" cy="139522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C04215-5F38-4986-95A8-1CDDBE45C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4" y="1817630"/>
            <a:ext cx="4000500" cy="326707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DF8F4F-9291-43BC-A541-46F51639BC2A}"/>
              </a:ext>
            </a:extLst>
          </p:cNvPr>
          <p:cNvSpPr/>
          <p:nvPr/>
        </p:nvSpPr>
        <p:spPr>
          <a:xfrm>
            <a:off x="4169830" y="255328"/>
            <a:ext cx="344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Фильтрация с помощью свертки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A2F5D-DDCA-4338-A334-FA6328D650B4}"/>
              </a:ext>
            </a:extLst>
          </p:cNvPr>
          <p:cNvSpPr txBox="1"/>
          <p:nvPr/>
        </p:nvSpPr>
        <p:spPr>
          <a:xfrm>
            <a:off x="1266455" y="1632964"/>
            <a:ext cx="25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Исходное изображение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1AEB0-3184-4E2A-95F3-569299203D00}"/>
              </a:ext>
            </a:extLst>
          </p:cNvPr>
          <p:cNvSpPr txBox="1"/>
          <p:nvPr/>
        </p:nvSpPr>
        <p:spPr>
          <a:xfrm>
            <a:off x="5257799" y="656063"/>
            <a:ext cx="321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 различных фильтров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221DCC-0B7A-4396-9D64-C760F45C92C0}"/>
              </a:ext>
            </a:extLst>
          </p:cNvPr>
          <p:cNvSpPr/>
          <p:nvPr/>
        </p:nvSpPr>
        <p:spPr>
          <a:xfrm>
            <a:off x="424545" y="1632964"/>
            <a:ext cx="4000500" cy="404442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F4F4659-4589-412B-AEB4-0297611847BA}"/>
              </a:ext>
            </a:extLst>
          </p:cNvPr>
          <p:cNvSpPr/>
          <p:nvPr/>
        </p:nvSpPr>
        <p:spPr>
          <a:xfrm>
            <a:off x="4425044" y="1632964"/>
            <a:ext cx="3586843" cy="404442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4DFBB8F-5975-4423-B40A-DE2A2585DCFF}"/>
              </a:ext>
            </a:extLst>
          </p:cNvPr>
          <p:cNvSpPr/>
          <p:nvPr/>
        </p:nvSpPr>
        <p:spPr>
          <a:xfrm>
            <a:off x="8011887" y="1632964"/>
            <a:ext cx="4079979" cy="404442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8482C41-E887-4FAF-8580-E63378CA0FE2}"/>
              </a:ext>
            </a:extLst>
          </p:cNvPr>
          <p:cNvSpPr/>
          <p:nvPr/>
        </p:nvSpPr>
        <p:spPr>
          <a:xfrm>
            <a:off x="4397829" y="1632964"/>
            <a:ext cx="3614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Оператор</a:t>
            </a:r>
            <a:r>
              <a:rPr lang="ru-RU" b="1" dirty="0"/>
              <a:t> </a:t>
            </a:r>
            <a:r>
              <a:rPr lang="ru-RU" b="1" dirty="0" err="1"/>
              <a:t>Собеля</a:t>
            </a:r>
            <a:r>
              <a:rPr lang="ru-RU" b="1" dirty="0"/>
              <a:t> </a:t>
            </a:r>
            <a:r>
              <a:rPr lang="ru-RU" dirty="0"/>
              <a:t>(последовательное применение двух ядер): выделение контура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233F93-8C22-4910-8AFC-33EB331F0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104" y="1845134"/>
            <a:ext cx="3885762" cy="323957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C729A9B-5097-42FB-860F-77C2E4B6D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522" y="4127470"/>
            <a:ext cx="1700498" cy="14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CFFABE-4C15-4203-ACD6-1DF41CB96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78" y="3671853"/>
            <a:ext cx="9104670" cy="29031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1CE775-4EB8-42BF-A132-441059A8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37" y="452403"/>
            <a:ext cx="61817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3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C04215-5F38-4986-95A8-1CDDBE45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4" y="1817630"/>
            <a:ext cx="4000500" cy="326707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DF8F4F-9291-43BC-A541-46F51639BC2A}"/>
              </a:ext>
            </a:extLst>
          </p:cNvPr>
          <p:cNvSpPr/>
          <p:nvPr/>
        </p:nvSpPr>
        <p:spPr>
          <a:xfrm>
            <a:off x="4169830" y="255328"/>
            <a:ext cx="344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Фильтрация с помощью свертки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A2F5D-DDCA-4338-A334-FA6328D650B4}"/>
              </a:ext>
            </a:extLst>
          </p:cNvPr>
          <p:cNvSpPr txBox="1"/>
          <p:nvPr/>
        </p:nvSpPr>
        <p:spPr>
          <a:xfrm>
            <a:off x="1266455" y="1632964"/>
            <a:ext cx="25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Исходное изображение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1AEB0-3184-4E2A-95F3-569299203D00}"/>
              </a:ext>
            </a:extLst>
          </p:cNvPr>
          <p:cNvSpPr txBox="1"/>
          <p:nvPr/>
        </p:nvSpPr>
        <p:spPr>
          <a:xfrm>
            <a:off x="5257799" y="656063"/>
            <a:ext cx="321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 различных фильтров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221DCC-0B7A-4396-9D64-C760F45C92C0}"/>
              </a:ext>
            </a:extLst>
          </p:cNvPr>
          <p:cNvSpPr/>
          <p:nvPr/>
        </p:nvSpPr>
        <p:spPr>
          <a:xfrm>
            <a:off x="424545" y="1632964"/>
            <a:ext cx="4000500" cy="404442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F4F4659-4589-412B-AEB4-0297611847BA}"/>
              </a:ext>
            </a:extLst>
          </p:cNvPr>
          <p:cNvSpPr/>
          <p:nvPr/>
        </p:nvSpPr>
        <p:spPr>
          <a:xfrm>
            <a:off x="4425044" y="1632964"/>
            <a:ext cx="3586843" cy="404442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4DFBB8F-5975-4423-B40A-DE2A2585DCFF}"/>
              </a:ext>
            </a:extLst>
          </p:cNvPr>
          <p:cNvSpPr/>
          <p:nvPr/>
        </p:nvSpPr>
        <p:spPr>
          <a:xfrm>
            <a:off x="8011887" y="1632964"/>
            <a:ext cx="4079979" cy="404442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B1F87AF-B4DE-4A87-AC27-74B344C2277E}"/>
              </a:ext>
            </a:extLst>
          </p:cNvPr>
          <p:cNvSpPr/>
          <p:nvPr/>
        </p:nvSpPr>
        <p:spPr>
          <a:xfrm>
            <a:off x="4535166" y="1817630"/>
            <a:ext cx="3306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Контрастоповышающий</a:t>
            </a:r>
            <a:r>
              <a:rPr lang="ru-RU" dirty="0"/>
              <a:t> фильтр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A52762-20DA-4D5E-AE08-58515770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92" y="2415161"/>
            <a:ext cx="3028950" cy="2809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41EAEA5-EE72-4F48-847D-CD4B8B53E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016" y="1828516"/>
            <a:ext cx="3842892" cy="30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89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842B163-66F8-49A3-9B79-BF988767FE79}"/>
              </a:ext>
            </a:extLst>
          </p:cNvPr>
          <p:cNvSpPr/>
          <p:nvPr/>
        </p:nvSpPr>
        <p:spPr>
          <a:xfrm>
            <a:off x="522514" y="1454566"/>
            <a:ext cx="113646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Свертки используются в методах обработки изображений, которые применяют глубокое обучение и обрабатывают данные с помощью фильтров для выделения особенностей изображения.</a:t>
            </a:r>
          </a:p>
          <a:p>
            <a:endParaRPr lang="ru-RU" sz="2000" dirty="0"/>
          </a:p>
          <a:p>
            <a:r>
              <a:rPr lang="ru-RU" sz="2000" dirty="0"/>
              <a:t>1. </a:t>
            </a:r>
            <a:r>
              <a:rPr lang="ru-RU" sz="2000" b="1" dirty="0" err="1"/>
              <a:t>Lo</a:t>
            </a:r>
            <a:r>
              <a:rPr lang="ru-RU" sz="2000" b="1" dirty="0"/>
              <a:t> </a:t>
            </a:r>
            <a:r>
              <a:rPr lang="ru-RU" sz="2000" b="1" dirty="0" err="1"/>
              <a:t>Net</a:t>
            </a:r>
            <a:r>
              <a:rPr lang="ru-RU" sz="2000" dirty="0"/>
              <a:t>: Это нейронная сеть, и в ней используются </a:t>
            </a:r>
            <a:r>
              <a:rPr lang="ru-RU" sz="2000" dirty="0" err="1"/>
              <a:t>сверточные</a:t>
            </a:r>
            <a:r>
              <a:rPr lang="ru-RU" sz="2000" dirty="0"/>
              <a:t> операции (</a:t>
            </a:r>
            <a:r>
              <a:rPr lang="ru-RU" sz="2000" dirty="0" err="1"/>
              <a:t>convolution</a:t>
            </a:r>
            <a:r>
              <a:rPr lang="ru-RU" sz="2000" dirty="0"/>
              <a:t>) для выделения особенностей изображения. Свертки позволяют извлекать важные признаки из изображения, такие как края, текстуры и детали.</a:t>
            </a:r>
          </a:p>
          <a:p>
            <a:endParaRPr lang="ru-RU" sz="2000" dirty="0"/>
          </a:p>
          <a:p>
            <a:r>
              <a:rPr lang="ru-RU" sz="2000" dirty="0"/>
              <a:t>2. </a:t>
            </a:r>
            <a:r>
              <a:rPr lang="ru-RU" sz="2000" b="1" dirty="0"/>
              <a:t>CNN 3D</a:t>
            </a:r>
            <a:r>
              <a:rPr lang="ru-RU" sz="2000" dirty="0"/>
              <a:t>: Это трехмерная </a:t>
            </a:r>
            <a:r>
              <a:rPr lang="ru-RU" sz="2000" dirty="0" err="1"/>
              <a:t>сверточная</a:t>
            </a:r>
            <a:r>
              <a:rPr lang="ru-RU" sz="2000" dirty="0"/>
              <a:t> нейронная сеть, которая использует свертки для обработки объемных данных (3D), например, медицинских изображений. Свертки применяются для выделения пространственных признаков, чтобы улучшить качество и понимание объемных изображений.</a:t>
            </a:r>
          </a:p>
          <a:p>
            <a:endParaRPr lang="ru-RU" sz="2000" dirty="0"/>
          </a:p>
          <a:p>
            <a:r>
              <a:rPr lang="ru-RU" sz="2000" dirty="0"/>
              <a:t>3</a:t>
            </a:r>
            <a:r>
              <a:rPr lang="ru-RU" sz="2000" b="1" dirty="0"/>
              <a:t>. RED-WGA</a:t>
            </a:r>
            <a:r>
              <a:rPr lang="ru-RU" sz="2000" dirty="0"/>
              <a:t>N: Этот метод является вариацией генеративной состязательной сети (GAN), и, поскольку он использует </a:t>
            </a:r>
            <a:r>
              <a:rPr lang="ru-RU" sz="2000" dirty="0" err="1"/>
              <a:t>сверточные</a:t>
            </a:r>
            <a:r>
              <a:rPr lang="ru-RU" sz="2000" dirty="0"/>
              <a:t> сети для генерации и анализа изображений, свертки применяются как часть архитектуры сети для улучшения обработки изображения и выделения его особенностей.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7E008CD-6D3D-40F7-A46B-D27C80D65703}"/>
              </a:ext>
            </a:extLst>
          </p:cNvPr>
          <p:cNvSpPr/>
          <p:nvPr/>
        </p:nvSpPr>
        <p:spPr>
          <a:xfrm>
            <a:off x="4169830" y="255328"/>
            <a:ext cx="3448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Фильтрация с помощью свертки</a:t>
            </a:r>
          </a:p>
        </p:txBody>
      </p:sp>
    </p:spTree>
    <p:extLst>
      <p:ext uri="{BB962C8B-B14F-4D97-AF65-F5344CB8AC3E}">
        <p14:creationId xmlns:p14="http://schemas.microsoft.com/office/powerpoint/2010/main" val="1946909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D63DA2-4484-468D-8CB6-E79879E5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28" y="3752165"/>
            <a:ext cx="9344025" cy="173355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FF2A0C-5F93-4EB8-ABFB-E23DAC9F5FB5}"/>
              </a:ext>
            </a:extLst>
          </p:cNvPr>
          <p:cNvSpPr/>
          <p:nvPr/>
        </p:nvSpPr>
        <p:spPr>
          <a:xfrm>
            <a:off x="4313625" y="272534"/>
            <a:ext cx="5080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Частотная Фильтрация и Преобразование Фурье</a:t>
            </a:r>
            <a:r>
              <a:rPr lang="ru-RU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00B44AF-BD76-44CE-8F1E-88BAAF3B98F1}"/>
              </a:ext>
            </a:extLst>
          </p:cNvPr>
          <p:cNvSpPr/>
          <p:nvPr/>
        </p:nvSpPr>
        <p:spPr>
          <a:xfrm>
            <a:off x="797540" y="740618"/>
            <a:ext cx="107957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Изображение состоит из яркости разных точек. </a:t>
            </a:r>
            <a:r>
              <a:rPr lang="ru-RU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Если применять преобразование Фурье к изображению, это позволяет увидеть, какие </a:t>
            </a:r>
            <a:r>
              <a:rPr lang="ru-RU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повторяющиеся узоры</a:t>
            </a:r>
            <a:r>
              <a:rPr lang="ru-RU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присутствуют в изображении: высокие частоты — это мелкие детали и резкие изменения, а низкие частоты — общие контуры и плавные изменения.</a:t>
            </a:r>
            <a:endParaRPr lang="ru-RU" dirty="0"/>
          </a:p>
          <a:p>
            <a:r>
              <a:rPr lang="ru-RU" dirty="0"/>
              <a:t>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D26E582-3A66-42FB-857E-71D897FFB9A4}"/>
              </a:ext>
            </a:extLst>
          </p:cNvPr>
          <p:cNvSpPr/>
          <p:nvPr/>
        </p:nvSpPr>
        <p:spPr>
          <a:xfrm>
            <a:off x="757997" y="1707607"/>
            <a:ext cx="110203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частотной фильтрации выполняются прямое и обратное пространственно-частотное преобразования (двумерные дискретные преобразования Фурье (ДПФ)). Прямое ДПФ преобразует исходную координатную систему изображения (x, y) в частотную координатную систему (u, v)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AAE9D1-3E17-4C7D-9261-60F7E8212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473" y="2630937"/>
            <a:ext cx="7058025" cy="10287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386A0D9-7389-474D-A6CA-87044EED5267}"/>
              </a:ext>
            </a:extLst>
          </p:cNvPr>
          <p:cNvSpPr/>
          <p:nvPr/>
        </p:nvSpPr>
        <p:spPr>
          <a:xfrm>
            <a:off x="870855" y="3429000"/>
            <a:ext cx="10689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Обратное ДПФ преобразует частотную координатную систему (u, v) в исходную координатную систему изображения (x, y).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D0000F-44CA-4819-A7F1-A732729EDD84}"/>
              </a:ext>
            </a:extLst>
          </p:cNvPr>
          <p:cNvSpPr/>
          <p:nvPr/>
        </p:nvSpPr>
        <p:spPr>
          <a:xfrm>
            <a:off x="757997" y="5624214"/>
            <a:ext cx="425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Теорема о свертке в пространстве частот</a:t>
            </a:r>
            <a:endParaRPr lang="ru-RU" b="1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179AB5D-6E24-432D-A062-18287AFB675F}"/>
              </a:ext>
            </a:extLst>
          </p:cNvPr>
          <p:cNvSpPr/>
          <p:nvPr/>
        </p:nvSpPr>
        <p:spPr>
          <a:xfrm>
            <a:off x="797540" y="5939135"/>
            <a:ext cx="11434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Если необходимо сделать свертку двух сигналов, это то же самое, что взять их преобразования Фурье, перемножить их в частотной области, а затем сделать обратное преобразование Фурье</a:t>
            </a:r>
            <a:r>
              <a:rPr lang="ru-RU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8174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FF2A0C-5F93-4EB8-ABFB-E23DAC9F5FB5}"/>
              </a:ext>
            </a:extLst>
          </p:cNvPr>
          <p:cNvSpPr/>
          <p:nvPr/>
        </p:nvSpPr>
        <p:spPr>
          <a:xfrm>
            <a:off x="4313625" y="272534"/>
            <a:ext cx="5080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Частотная Фильтрация и Преобразование Фурье</a:t>
            </a:r>
            <a:r>
              <a:rPr lang="ru-RU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E6A9D6-D2AC-4E2C-B503-267A295F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2157711"/>
            <a:ext cx="9363075" cy="380047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715627-6BCF-4C1C-9557-31767DD3391E}"/>
              </a:ext>
            </a:extLst>
          </p:cNvPr>
          <p:cNvSpPr/>
          <p:nvPr/>
        </p:nvSpPr>
        <p:spPr>
          <a:xfrm>
            <a:off x="1019254" y="899814"/>
            <a:ext cx="425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Теорема о свертке в пространстве частот</a:t>
            </a:r>
            <a:endParaRPr lang="ru-RU" b="1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EB6A88A-92B7-45AF-80BB-7D323325C16F}"/>
              </a:ext>
            </a:extLst>
          </p:cNvPr>
          <p:cNvSpPr/>
          <p:nvPr/>
        </p:nvSpPr>
        <p:spPr>
          <a:xfrm>
            <a:off x="1058797" y="1214735"/>
            <a:ext cx="11434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Если необходимо сделать свертку двух сигналов, это то же самое, что взять их преобразования Фурье, перемножить их в частотной области, а затем сделать обратное преобразование Фурье</a:t>
            </a:r>
            <a:r>
              <a:rPr lang="ru-RU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492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DB8F90-4E76-4BAC-A51E-034652EC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4" y="3319378"/>
            <a:ext cx="3771900" cy="723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B6288B-DAC6-4A3A-89A8-D04AC8C7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64" y="3156381"/>
            <a:ext cx="4076700" cy="8382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FED164-EDE9-4419-8D75-7CC3191F7EEB}"/>
              </a:ext>
            </a:extLst>
          </p:cNvPr>
          <p:cNvSpPr/>
          <p:nvPr/>
        </p:nvSpPr>
        <p:spPr>
          <a:xfrm>
            <a:off x="3214187" y="261648"/>
            <a:ext cx="4836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 </a:t>
            </a:r>
            <a:r>
              <a:rPr lang="ru-RU" b="1" dirty="0"/>
              <a:t>Низкочастотный и высокочастотный фильтры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914F83-02CF-4421-8A32-F2049D7A9C52}"/>
              </a:ext>
            </a:extLst>
          </p:cNvPr>
          <p:cNvSpPr/>
          <p:nvPr/>
        </p:nvSpPr>
        <p:spPr>
          <a:xfrm>
            <a:off x="806328" y="733815"/>
            <a:ext cx="3705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Идеальный низкочастотный фильтр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15B420-FEF1-43AE-A11E-57AB0CA858F1}"/>
              </a:ext>
            </a:extLst>
          </p:cNvPr>
          <p:cNvSpPr/>
          <p:nvPr/>
        </p:nvSpPr>
        <p:spPr>
          <a:xfrm>
            <a:off x="8144330" y="3059668"/>
            <a:ext cx="2434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гауссовский НЧ фильтр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DA8BB5-95EB-446B-A507-0DD1660D384C}"/>
              </a:ext>
            </a:extLst>
          </p:cNvPr>
          <p:cNvSpPr/>
          <p:nvPr/>
        </p:nvSpPr>
        <p:spPr>
          <a:xfrm>
            <a:off x="806328" y="3134712"/>
            <a:ext cx="3163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фильтр </a:t>
            </a:r>
            <a:r>
              <a:rPr lang="ru-RU" dirty="0" err="1"/>
              <a:t>Баттерворта</a:t>
            </a:r>
            <a:r>
              <a:rPr lang="ru-RU" dirty="0"/>
              <a:t> порядка </a:t>
            </a:r>
            <a:r>
              <a:rPr lang="en-US" dirty="0"/>
              <a:t>k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C7DBF4-AFE4-4D17-92D6-409AC011B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541" y="1059809"/>
            <a:ext cx="9429750" cy="1933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E84729-43D5-4198-AC0A-D11D0AF39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73" y="3910302"/>
            <a:ext cx="5076825" cy="26860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FC5C75-A84B-4A6E-B7CA-7CCE884D8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354" y="4415127"/>
            <a:ext cx="50101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45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7D4D8F7-BFFD-4025-AB43-D0860126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285" y="1051573"/>
            <a:ext cx="5813794" cy="215558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FED164-EDE9-4419-8D75-7CC3191F7EEB}"/>
              </a:ext>
            </a:extLst>
          </p:cNvPr>
          <p:cNvSpPr/>
          <p:nvPr/>
        </p:nvSpPr>
        <p:spPr>
          <a:xfrm>
            <a:off x="3214187" y="261648"/>
            <a:ext cx="4836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 </a:t>
            </a:r>
            <a:r>
              <a:rPr lang="ru-RU" b="1" dirty="0"/>
              <a:t>Низкочастотный и высокочастотный фильтры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15B420-FEF1-43AE-A11E-57AB0CA858F1}"/>
              </a:ext>
            </a:extLst>
          </p:cNvPr>
          <p:cNvSpPr/>
          <p:nvPr/>
        </p:nvSpPr>
        <p:spPr>
          <a:xfrm>
            <a:off x="1057729" y="5500488"/>
            <a:ext cx="241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гауссовский ВЧ фильтр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DA8BB5-95EB-446B-A507-0DD1660D384C}"/>
              </a:ext>
            </a:extLst>
          </p:cNvPr>
          <p:cNvSpPr/>
          <p:nvPr/>
        </p:nvSpPr>
        <p:spPr>
          <a:xfrm>
            <a:off x="939873" y="3660027"/>
            <a:ext cx="2439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фильтр ВЧ </a:t>
            </a:r>
            <a:r>
              <a:rPr lang="ru-RU" dirty="0" err="1"/>
              <a:t>Баттерворта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1DDD08-F504-4F7E-9E09-1A00FB14AE90}"/>
              </a:ext>
            </a:extLst>
          </p:cNvPr>
          <p:cNvSpPr/>
          <p:nvPr/>
        </p:nvSpPr>
        <p:spPr>
          <a:xfrm>
            <a:off x="2971800" y="682241"/>
            <a:ext cx="9100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ВЧ фильтры можно получить из соответствующих НЧ фильтров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A665F2-4E3C-4FF4-B8C3-D6E0AD91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86" y="1138836"/>
            <a:ext cx="3857625" cy="4572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8E14C37-A0C0-46BC-A279-9F3D79353DCD}"/>
              </a:ext>
            </a:extLst>
          </p:cNvPr>
          <p:cNvSpPr/>
          <p:nvPr/>
        </p:nvSpPr>
        <p:spPr>
          <a:xfrm>
            <a:off x="904301" y="1634900"/>
            <a:ext cx="236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Идеальный ВЧ фильтр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A94EC4-7410-42E6-A070-F68E18C3A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034" y="3627754"/>
            <a:ext cx="5427928" cy="16082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8902F1-3235-4D45-ABA7-7E7000F59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615" y="5381335"/>
            <a:ext cx="4876597" cy="14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3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3B3186-4272-41FC-967B-AF5AB396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32" y="821697"/>
            <a:ext cx="2984468" cy="286479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FED164-EDE9-4419-8D75-7CC3191F7EEB}"/>
              </a:ext>
            </a:extLst>
          </p:cNvPr>
          <p:cNvSpPr/>
          <p:nvPr/>
        </p:nvSpPr>
        <p:spPr>
          <a:xfrm>
            <a:off x="3214187" y="261648"/>
            <a:ext cx="4836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 </a:t>
            </a:r>
            <a:r>
              <a:rPr lang="ru-RU" b="1" dirty="0"/>
              <a:t>Низкочастотный и высокочастотный фильтры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60A7C7-A824-4774-8CC3-F8F4D8CD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6" y="843643"/>
            <a:ext cx="2670403" cy="27063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6B331-A98E-4D5D-81B8-0E81AD12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448" y="843643"/>
            <a:ext cx="2775005" cy="27063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C82BB0-84E8-4B65-82E8-DCD85A5D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448" y="3550035"/>
            <a:ext cx="2860638" cy="28758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3F756E-3915-43E0-BB48-2FD7659CE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6341" y="843643"/>
            <a:ext cx="2822712" cy="27063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C35743-A5D8-4F72-9325-1B66F60B8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6453" y="3550035"/>
            <a:ext cx="2822600" cy="287585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31AC886-BB63-4318-9A3A-79515A44F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639" y="3628506"/>
            <a:ext cx="2726847" cy="28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8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1EFDBF-9F21-4B4C-A415-83C63DB27086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EC8245E-A4A1-4EE6-8832-67E78149BECA}"/>
              </a:ext>
            </a:extLst>
          </p:cNvPr>
          <p:cNvSpPr/>
          <p:nvPr/>
        </p:nvSpPr>
        <p:spPr>
          <a:xfrm>
            <a:off x="5028752" y="592685"/>
            <a:ext cx="2200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Медианный фильтр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CEDD0A1-D702-4785-AC6D-B734689F93CA}"/>
              </a:ext>
            </a:extLst>
          </p:cNvPr>
          <p:cNvSpPr/>
          <p:nvPr/>
        </p:nvSpPr>
        <p:spPr>
          <a:xfrm>
            <a:off x="478971" y="1054350"/>
            <a:ext cx="11234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основе этого фильтра лежит принцип замены центрального элемента окна на медианное значение из всех элементов, которые попадают в данное </a:t>
            </a:r>
            <a:r>
              <a:rPr lang="ru-RU" b="1" dirty="0"/>
              <a:t>скользящее окно</a:t>
            </a:r>
            <a:r>
              <a:rPr lang="ru-RU" dirty="0"/>
              <a:t>. Размер окна должен быть нечетным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FA4131F-AE46-43E9-8566-AC01BA568B20}"/>
              </a:ext>
            </a:extLst>
          </p:cNvPr>
          <p:cNvSpPr/>
          <p:nvPr/>
        </p:nvSpPr>
        <p:spPr>
          <a:xfrm>
            <a:off x="478971" y="1700681"/>
            <a:ext cx="109510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Позволяет хорошо убирать импульсные шумы, он хорошо сохраняет границы в отличие от линейных фильтров, но способен удалять мелкие детали на изображении и менее эффективен при наличие частого шума.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837AE7-8CC4-46B7-8C74-CA947BC49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3" y="3340284"/>
            <a:ext cx="3543300" cy="3248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0BAF8E-962E-4CA0-84D3-C448BB3FC79E}"/>
              </a:ext>
            </a:extLst>
          </p:cNvPr>
          <p:cNvSpPr txBox="1"/>
          <p:nvPr/>
        </p:nvSpPr>
        <p:spPr>
          <a:xfrm>
            <a:off x="772885" y="3059668"/>
            <a:ext cx="293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Зашумленное изображение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FE7313-8C0A-44BC-A18B-492421A2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501" y="3244334"/>
            <a:ext cx="7058025" cy="32766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21D490-4575-4648-B5BB-B49E9D73A86C}"/>
              </a:ext>
            </a:extLst>
          </p:cNvPr>
          <p:cNvSpPr/>
          <p:nvPr/>
        </p:nvSpPr>
        <p:spPr>
          <a:xfrm>
            <a:off x="8044544" y="3085676"/>
            <a:ext cx="350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линейный усредняющий фильтр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2FDE8A-85CA-4AB0-9BA8-33A219C908DD}"/>
              </a:ext>
            </a:extLst>
          </p:cNvPr>
          <p:cNvSpPr/>
          <p:nvPr/>
        </p:nvSpPr>
        <p:spPr>
          <a:xfrm>
            <a:off x="4805163" y="3085676"/>
            <a:ext cx="2145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медианный фильтр </a:t>
            </a:r>
          </a:p>
        </p:txBody>
      </p:sp>
    </p:spTree>
    <p:extLst>
      <p:ext uri="{BB962C8B-B14F-4D97-AF65-F5344CB8AC3E}">
        <p14:creationId xmlns:p14="http://schemas.microsoft.com/office/powerpoint/2010/main" val="364031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693FC0-9404-4FAB-B879-6E7C0989319F}"/>
              </a:ext>
            </a:extLst>
          </p:cNvPr>
          <p:cNvSpPr/>
          <p:nvPr/>
        </p:nvSpPr>
        <p:spPr>
          <a:xfrm>
            <a:off x="4237745" y="592685"/>
            <a:ext cx="4543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Адаптивная медианная фильтрация (АМФ)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83B1146-E9AD-4FFF-A34C-957803C79339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1F32D2-5729-48E2-830C-98092E85A42F}"/>
              </a:ext>
            </a:extLst>
          </p:cNvPr>
          <p:cNvSpPr/>
          <p:nvPr/>
        </p:nvSpPr>
        <p:spPr>
          <a:xfrm>
            <a:off x="543716" y="1765931"/>
            <a:ext cx="6359786" cy="4801314"/>
          </a:xfrm>
          <a:prstGeom prst="rect">
            <a:avLst/>
          </a:prstGeom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b="1" dirty="0"/>
              <a:t>Алгоритм адаптивной медианной фильтрации (АМФ):</a:t>
            </a:r>
          </a:p>
          <a:p>
            <a:pPr marL="342900" indent="-342900">
              <a:buAutoNum type="arabicParenR"/>
            </a:pPr>
            <a:r>
              <a:rPr lang="ru-RU" dirty="0"/>
              <a:t>В окне фильтрации оцениваются минимальное значение сигнала </a:t>
            </a:r>
            <a:r>
              <a:rPr lang="ru-RU" dirty="0" err="1"/>
              <a:t>fmin</a:t>
            </a:r>
            <a:r>
              <a:rPr lang="ru-RU" dirty="0"/>
              <a:t> , максимальное значение </a:t>
            </a:r>
            <a:r>
              <a:rPr lang="ru-RU" dirty="0" err="1"/>
              <a:t>fmax</a:t>
            </a:r>
            <a:r>
              <a:rPr lang="ru-RU" dirty="0"/>
              <a:t> и медиана </a:t>
            </a:r>
            <a:r>
              <a:rPr lang="ru-RU" dirty="0" err="1"/>
              <a:t>fmed</a:t>
            </a:r>
            <a:r>
              <a:rPr lang="ru-RU" dirty="0"/>
              <a:t>  </a:t>
            </a:r>
          </a:p>
          <a:p>
            <a:pPr marL="342900" indent="-342900">
              <a:buAutoNum type="arabicParenR"/>
            </a:pPr>
            <a:r>
              <a:rPr lang="ru-RU" dirty="0"/>
              <a:t>Проверка медианы на адекватность (медиана адекватна, если </a:t>
            </a:r>
            <a:r>
              <a:rPr lang="ru-RU" dirty="0" err="1"/>
              <a:t>fmin</a:t>
            </a:r>
            <a:r>
              <a:rPr lang="ru-RU" dirty="0"/>
              <a:t>&lt; </a:t>
            </a:r>
            <a:r>
              <a:rPr lang="ru-RU" dirty="0" err="1"/>
              <a:t>fmed</a:t>
            </a:r>
            <a:r>
              <a:rPr lang="ru-RU" dirty="0"/>
              <a:t> &lt; </a:t>
            </a:r>
            <a:r>
              <a:rPr lang="ru-RU" dirty="0" err="1"/>
              <a:t>fmax</a:t>
            </a:r>
            <a:r>
              <a:rPr lang="ru-RU" dirty="0"/>
              <a:t> </a:t>
            </a:r>
          </a:p>
          <a:p>
            <a:pPr marL="342900" indent="-342900">
              <a:buAutoNum type="arabicParenR"/>
            </a:pPr>
            <a:r>
              <a:rPr lang="ru-RU" dirty="0"/>
              <a:t>Если медиана адекватная, то проверяют на адекватность центральный пиксель окна (центральный пиксель адекватен, если </a:t>
            </a:r>
            <a:r>
              <a:rPr lang="ru-RU" dirty="0" err="1"/>
              <a:t>fmin</a:t>
            </a:r>
            <a:r>
              <a:rPr lang="ru-RU" dirty="0"/>
              <a:t>&lt; </a:t>
            </a:r>
            <a:r>
              <a:rPr lang="ru-RU" dirty="0" err="1"/>
              <a:t>fцентр</a:t>
            </a:r>
            <a:r>
              <a:rPr lang="ru-RU" dirty="0"/>
              <a:t> &lt; </a:t>
            </a:r>
            <a:r>
              <a:rPr lang="ru-RU" dirty="0" err="1"/>
              <a:t>fmax</a:t>
            </a:r>
            <a:r>
              <a:rPr lang="ru-RU" dirty="0"/>
              <a:t> )</a:t>
            </a:r>
          </a:p>
          <a:p>
            <a:pPr marL="342900" indent="-342900">
              <a:buAutoNum type="arabicParenR"/>
            </a:pPr>
            <a:r>
              <a:rPr lang="ru-RU" dirty="0"/>
              <a:t>Если центральный пиксель не адекватен, то мы заменяем его на медиану, в обратном случае оставляем без изменений</a:t>
            </a:r>
          </a:p>
          <a:p>
            <a:pPr marL="342900" indent="-342900">
              <a:buAutoNum type="arabicParenR"/>
            </a:pPr>
            <a:r>
              <a:rPr lang="ru-RU" dirty="0"/>
              <a:t>Если же медиана не адекватная, то увеличиваем размер окна. Если при увеличении окна происходит столкновение с крайними пикселями и медиана, при этом, постоянно не адекватная, то центральный пиксель оставляют без изменений.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8FD52D-8E95-4A64-BA5B-5C3780806F5C}"/>
              </a:ext>
            </a:extLst>
          </p:cNvPr>
          <p:cNvSpPr/>
          <p:nvPr/>
        </p:nvSpPr>
        <p:spPr>
          <a:xfrm>
            <a:off x="436145" y="1087512"/>
            <a:ext cx="11545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Применение такого фильтра позволяет удалить биполярную импульсную помеху, обеспечить сглаживание шумов и уменьшить подавление ВЧ в изображении.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ABB34E-70F0-4FFE-ABF3-4FD9E9B9E872}"/>
              </a:ext>
            </a:extLst>
          </p:cNvPr>
          <p:cNvSpPr/>
          <p:nvPr/>
        </p:nvSpPr>
        <p:spPr>
          <a:xfrm>
            <a:off x="9271040" y="1549177"/>
            <a:ext cx="28812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Итерационный процесс: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632CABB-1D3B-46FC-A648-4887E4C1ED8C}"/>
              </a:ext>
            </a:extLst>
          </p:cNvPr>
          <p:cNvGrpSpPr/>
          <p:nvPr/>
        </p:nvGrpSpPr>
        <p:grpSpPr>
          <a:xfrm>
            <a:off x="6972694" y="1909080"/>
            <a:ext cx="5147173" cy="4658165"/>
            <a:chOff x="8163298" y="1150584"/>
            <a:chExt cx="5147173" cy="4658165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55151EE0-9C1E-4FBD-8CB2-49C3650E048E}"/>
                </a:ext>
              </a:extLst>
            </p:cNvPr>
            <p:cNvSpPr/>
            <p:nvPr/>
          </p:nvSpPr>
          <p:spPr>
            <a:xfrm>
              <a:off x="11076975" y="1150584"/>
              <a:ext cx="1530575" cy="722671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052" tIns="87052" rIns="87052" bIns="87052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300" kern="1200" dirty="0"/>
                <a:t>Применить АМФ</a:t>
              </a: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9CF03153-C02C-4155-8D60-7BEC636BED56}"/>
                </a:ext>
              </a:extLst>
            </p:cNvPr>
            <p:cNvSpPr/>
            <p:nvPr/>
          </p:nvSpPr>
          <p:spPr>
            <a:xfrm>
              <a:off x="10229793" y="2335993"/>
              <a:ext cx="3080678" cy="1784695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052" tIns="87052" rIns="87052" bIns="87052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kern="1200" dirty="0"/>
                <a:t>Найти качества изображения: Q = N/S, где Q - коэффициент качества изображения, N - число исправленных пикселей, S - общее число пикселей </a:t>
              </a: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846C35F9-959B-4C2E-B8AB-5F6E1164A25E}"/>
                </a:ext>
              </a:extLst>
            </p:cNvPr>
            <p:cNvSpPr/>
            <p:nvPr/>
          </p:nvSpPr>
          <p:spPr>
            <a:xfrm rot="5400000">
              <a:off x="10427057" y="4059400"/>
              <a:ext cx="452659" cy="529526"/>
            </a:xfrm>
            <a:custGeom>
              <a:avLst/>
              <a:gdLst>
                <a:gd name="connsiteX0" fmla="*/ 0 w 452659"/>
                <a:gd name="connsiteY0" fmla="*/ 105905 h 529526"/>
                <a:gd name="connsiteX1" fmla="*/ 226330 w 452659"/>
                <a:gd name="connsiteY1" fmla="*/ 105905 h 529526"/>
                <a:gd name="connsiteX2" fmla="*/ 226330 w 452659"/>
                <a:gd name="connsiteY2" fmla="*/ 0 h 529526"/>
                <a:gd name="connsiteX3" fmla="*/ 452659 w 452659"/>
                <a:gd name="connsiteY3" fmla="*/ 264763 h 529526"/>
                <a:gd name="connsiteX4" fmla="*/ 226330 w 452659"/>
                <a:gd name="connsiteY4" fmla="*/ 529526 h 529526"/>
                <a:gd name="connsiteX5" fmla="*/ 226330 w 452659"/>
                <a:gd name="connsiteY5" fmla="*/ 423621 h 529526"/>
                <a:gd name="connsiteX6" fmla="*/ 0 w 452659"/>
                <a:gd name="connsiteY6" fmla="*/ 423621 h 529526"/>
                <a:gd name="connsiteX7" fmla="*/ 0 w 452659"/>
                <a:gd name="connsiteY7" fmla="*/ 105905 h 5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659" h="529526">
                  <a:moveTo>
                    <a:pt x="0" y="105905"/>
                  </a:moveTo>
                  <a:lnTo>
                    <a:pt x="226330" y="105905"/>
                  </a:lnTo>
                  <a:lnTo>
                    <a:pt x="226330" y="0"/>
                  </a:lnTo>
                  <a:lnTo>
                    <a:pt x="452659" y="264763"/>
                  </a:lnTo>
                  <a:lnTo>
                    <a:pt x="226330" y="529526"/>
                  </a:lnTo>
                  <a:lnTo>
                    <a:pt x="226330" y="423621"/>
                  </a:lnTo>
                  <a:lnTo>
                    <a:pt x="0" y="423621"/>
                  </a:lnTo>
                  <a:lnTo>
                    <a:pt x="0" y="105905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5905" rIns="135798" bIns="10590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1000" kern="120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B603CF26-76DC-47DD-9D19-A2BAEF5BF6ED}"/>
                </a:ext>
              </a:extLst>
            </p:cNvPr>
            <p:cNvSpPr/>
            <p:nvPr/>
          </p:nvSpPr>
          <p:spPr>
            <a:xfrm>
              <a:off x="8163298" y="4527637"/>
              <a:ext cx="308067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052" tIns="87052" rIns="87052" bIns="87052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b="1" kern="1200" dirty="0"/>
                <a:t>Q &gt; σ</a:t>
              </a:r>
              <a:r>
                <a:rPr lang="ru-RU" kern="1200" dirty="0"/>
                <a:t> и число итераций n &lt; </a:t>
              </a:r>
              <a:r>
                <a:rPr lang="ru-RU" kern="1200" dirty="0" err="1"/>
                <a:t>maxσ</a:t>
              </a:r>
              <a:r>
                <a:rPr lang="ru-RU" kern="1200" dirty="0"/>
                <a:t> - пороговое значение шума (например, 0.1313), </a:t>
              </a:r>
              <a:r>
                <a:rPr lang="ru-RU" kern="1200" dirty="0" err="1"/>
                <a:t>max</a:t>
              </a:r>
              <a:r>
                <a:rPr lang="ru-RU" kern="1200" dirty="0"/>
                <a:t> - максимальное допустимое число итераций</a:t>
              </a: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6B8D580B-C3D4-42EA-9A9E-A1E9F3674078}"/>
                </a:ext>
              </a:extLst>
            </p:cNvPr>
            <p:cNvSpPr/>
            <p:nvPr/>
          </p:nvSpPr>
          <p:spPr>
            <a:xfrm rot="16200000">
              <a:off x="12493559" y="4068965"/>
              <a:ext cx="452660" cy="529527"/>
            </a:xfrm>
            <a:custGeom>
              <a:avLst/>
              <a:gdLst>
                <a:gd name="connsiteX0" fmla="*/ 0 w 452659"/>
                <a:gd name="connsiteY0" fmla="*/ 105905 h 529526"/>
                <a:gd name="connsiteX1" fmla="*/ 226330 w 452659"/>
                <a:gd name="connsiteY1" fmla="*/ 105905 h 529526"/>
                <a:gd name="connsiteX2" fmla="*/ 226330 w 452659"/>
                <a:gd name="connsiteY2" fmla="*/ 0 h 529526"/>
                <a:gd name="connsiteX3" fmla="*/ 452659 w 452659"/>
                <a:gd name="connsiteY3" fmla="*/ 264763 h 529526"/>
                <a:gd name="connsiteX4" fmla="*/ 226330 w 452659"/>
                <a:gd name="connsiteY4" fmla="*/ 529526 h 529526"/>
                <a:gd name="connsiteX5" fmla="*/ 226330 w 452659"/>
                <a:gd name="connsiteY5" fmla="*/ 423621 h 529526"/>
                <a:gd name="connsiteX6" fmla="*/ 0 w 452659"/>
                <a:gd name="connsiteY6" fmla="*/ 423621 h 529526"/>
                <a:gd name="connsiteX7" fmla="*/ 0 w 452659"/>
                <a:gd name="connsiteY7" fmla="*/ 105905 h 5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659" h="529526">
                  <a:moveTo>
                    <a:pt x="452659" y="423621"/>
                  </a:moveTo>
                  <a:lnTo>
                    <a:pt x="226329" y="423621"/>
                  </a:lnTo>
                  <a:lnTo>
                    <a:pt x="226329" y="529526"/>
                  </a:lnTo>
                  <a:lnTo>
                    <a:pt x="0" y="264763"/>
                  </a:lnTo>
                  <a:lnTo>
                    <a:pt x="226329" y="0"/>
                  </a:lnTo>
                  <a:lnTo>
                    <a:pt x="226329" y="105905"/>
                  </a:lnTo>
                  <a:lnTo>
                    <a:pt x="452659" y="105905"/>
                  </a:lnTo>
                  <a:lnTo>
                    <a:pt x="452659" y="42362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798" tIns="105906" rIns="1" bIns="105905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1000" kern="1200" dirty="0"/>
            </a:p>
          </p:txBody>
        </p:sp>
      </p:grp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B9CF4D38-5776-4C62-B7A9-C689B6882783}"/>
              </a:ext>
            </a:extLst>
          </p:cNvPr>
          <p:cNvSpPr/>
          <p:nvPr/>
        </p:nvSpPr>
        <p:spPr>
          <a:xfrm rot="5400000">
            <a:off x="10425330" y="2604714"/>
            <a:ext cx="452659" cy="529526"/>
          </a:xfrm>
          <a:custGeom>
            <a:avLst/>
            <a:gdLst>
              <a:gd name="connsiteX0" fmla="*/ 0 w 452659"/>
              <a:gd name="connsiteY0" fmla="*/ 105905 h 529526"/>
              <a:gd name="connsiteX1" fmla="*/ 226330 w 452659"/>
              <a:gd name="connsiteY1" fmla="*/ 105905 h 529526"/>
              <a:gd name="connsiteX2" fmla="*/ 226330 w 452659"/>
              <a:gd name="connsiteY2" fmla="*/ 0 h 529526"/>
              <a:gd name="connsiteX3" fmla="*/ 452659 w 452659"/>
              <a:gd name="connsiteY3" fmla="*/ 264763 h 529526"/>
              <a:gd name="connsiteX4" fmla="*/ 226330 w 452659"/>
              <a:gd name="connsiteY4" fmla="*/ 529526 h 529526"/>
              <a:gd name="connsiteX5" fmla="*/ 226330 w 452659"/>
              <a:gd name="connsiteY5" fmla="*/ 423621 h 529526"/>
              <a:gd name="connsiteX6" fmla="*/ 0 w 452659"/>
              <a:gd name="connsiteY6" fmla="*/ 423621 h 529526"/>
              <a:gd name="connsiteX7" fmla="*/ 0 w 452659"/>
              <a:gd name="connsiteY7" fmla="*/ 105905 h 52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659" h="529526">
                <a:moveTo>
                  <a:pt x="0" y="105905"/>
                </a:moveTo>
                <a:lnTo>
                  <a:pt x="226330" y="105905"/>
                </a:lnTo>
                <a:lnTo>
                  <a:pt x="226330" y="0"/>
                </a:lnTo>
                <a:lnTo>
                  <a:pt x="452659" y="264763"/>
                </a:lnTo>
                <a:lnTo>
                  <a:pt x="226330" y="529526"/>
                </a:lnTo>
                <a:lnTo>
                  <a:pt x="226330" y="423621"/>
                </a:lnTo>
                <a:lnTo>
                  <a:pt x="0" y="423621"/>
                </a:lnTo>
                <a:lnTo>
                  <a:pt x="0" y="10590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5905" rIns="135798" bIns="105905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ru-RU" sz="1000" kern="1200" dirty="0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B6D6B8C3-D85C-4BED-AAFB-4515899E5D44}"/>
              </a:ext>
            </a:extLst>
          </p:cNvPr>
          <p:cNvSpPr/>
          <p:nvPr/>
        </p:nvSpPr>
        <p:spPr>
          <a:xfrm>
            <a:off x="10621685" y="5286133"/>
            <a:ext cx="1530575" cy="722671"/>
          </a:xfrm>
          <a:custGeom>
            <a:avLst/>
            <a:gdLst>
              <a:gd name="connsiteX0" fmla="*/ 0 w 2135187"/>
              <a:gd name="connsiteY0" fmla="*/ 128111 h 1281112"/>
              <a:gd name="connsiteX1" fmla="*/ 128111 w 2135187"/>
              <a:gd name="connsiteY1" fmla="*/ 0 h 1281112"/>
              <a:gd name="connsiteX2" fmla="*/ 2007076 w 2135187"/>
              <a:gd name="connsiteY2" fmla="*/ 0 h 1281112"/>
              <a:gd name="connsiteX3" fmla="*/ 2135187 w 2135187"/>
              <a:gd name="connsiteY3" fmla="*/ 128111 h 1281112"/>
              <a:gd name="connsiteX4" fmla="*/ 2135187 w 2135187"/>
              <a:gd name="connsiteY4" fmla="*/ 1153001 h 1281112"/>
              <a:gd name="connsiteX5" fmla="*/ 2007076 w 2135187"/>
              <a:gd name="connsiteY5" fmla="*/ 1281112 h 1281112"/>
              <a:gd name="connsiteX6" fmla="*/ 128111 w 2135187"/>
              <a:gd name="connsiteY6" fmla="*/ 1281112 h 1281112"/>
              <a:gd name="connsiteX7" fmla="*/ 0 w 2135187"/>
              <a:gd name="connsiteY7" fmla="*/ 1153001 h 1281112"/>
              <a:gd name="connsiteX8" fmla="*/ 0 w 2135187"/>
              <a:gd name="connsiteY8" fmla="*/ 128111 h 128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1281112">
                <a:moveTo>
                  <a:pt x="0" y="128111"/>
                </a:moveTo>
                <a:cubicBezTo>
                  <a:pt x="0" y="57357"/>
                  <a:pt x="57357" y="0"/>
                  <a:pt x="128111" y="0"/>
                </a:cubicBezTo>
                <a:lnTo>
                  <a:pt x="2007076" y="0"/>
                </a:lnTo>
                <a:cubicBezTo>
                  <a:pt x="2077830" y="0"/>
                  <a:pt x="2135187" y="57357"/>
                  <a:pt x="2135187" y="128111"/>
                </a:cubicBezTo>
                <a:lnTo>
                  <a:pt x="2135187" y="1153001"/>
                </a:lnTo>
                <a:cubicBezTo>
                  <a:pt x="2135187" y="1223755"/>
                  <a:pt x="2077830" y="1281112"/>
                  <a:pt x="2007076" y="1281112"/>
                </a:cubicBezTo>
                <a:lnTo>
                  <a:pt x="128111" y="1281112"/>
                </a:lnTo>
                <a:cubicBezTo>
                  <a:pt x="57357" y="1281112"/>
                  <a:pt x="0" y="1223755"/>
                  <a:pt x="0" y="1153001"/>
                </a:cubicBezTo>
                <a:lnTo>
                  <a:pt x="0" y="12811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052" tIns="87052" rIns="87052" bIns="87052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b="1" dirty="0"/>
              <a:t>Q </a:t>
            </a:r>
            <a:r>
              <a:rPr lang="ja-JP" altLang="en-US" sz="1400" b="1" dirty="0"/>
              <a:t>＜</a:t>
            </a:r>
            <a:r>
              <a:rPr lang="ru-RU" sz="1400" b="1" dirty="0"/>
              <a:t> σ</a:t>
            </a:r>
            <a:endParaRPr lang="ru-RU" sz="1300" kern="1200" dirty="0"/>
          </a:p>
        </p:txBody>
      </p:sp>
      <p:cxnSp>
        <p:nvCxnSpPr>
          <p:cNvPr id="22" name="Соединитель: изогнутый 21">
            <a:extLst>
              <a:ext uri="{FF2B5EF4-FFF2-40B4-BE49-F238E27FC236}">
                <a16:creationId xmlns:a16="http://schemas.microsoft.com/office/drawing/2014/main" id="{B4AA5434-CFD6-4AF1-8CF7-1428C18A9E87}"/>
              </a:ext>
            </a:extLst>
          </p:cNvPr>
          <p:cNvCxnSpPr>
            <a:cxnSpLocks/>
            <a:stCxn id="14" idx="1"/>
            <a:endCxn id="10" idx="0"/>
          </p:cNvCxnSpPr>
          <p:nvPr/>
        </p:nvCxnSpPr>
        <p:spPr>
          <a:xfrm flipV="1">
            <a:off x="7157534" y="1981347"/>
            <a:ext cx="2728837" cy="3304786"/>
          </a:xfrm>
          <a:prstGeom prst="curvedConnector3">
            <a:avLst>
              <a:gd name="adj1" fmla="val 30032"/>
            </a:avLst>
          </a:prstGeom>
          <a:ln w="76200">
            <a:solidFill>
              <a:srgbClr val="B0BC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47F5475C-83A8-417E-9B2C-A134848507F8}"/>
              </a:ext>
            </a:extLst>
          </p:cNvPr>
          <p:cNvSpPr/>
          <p:nvPr/>
        </p:nvSpPr>
        <p:spPr>
          <a:xfrm rot="16200000">
            <a:off x="11302956" y="6016730"/>
            <a:ext cx="452660" cy="529527"/>
          </a:xfrm>
          <a:custGeom>
            <a:avLst/>
            <a:gdLst>
              <a:gd name="connsiteX0" fmla="*/ 0 w 452659"/>
              <a:gd name="connsiteY0" fmla="*/ 105905 h 529526"/>
              <a:gd name="connsiteX1" fmla="*/ 226330 w 452659"/>
              <a:gd name="connsiteY1" fmla="*/ 105905 h 529526"/>
              <a:gd name="connsiteX2" fmla="*/ 226330 w 452659"/>
              <a:gd name="connsiteY2" fmla="*/ 0 h 529526"/>
              <a:gd name="connsiteX3" fmla="*/ 452659 w 452659"/>
              <a:gd name="connsiteY3" fmla="*/ 264763 h 529526"/>
              <a:gd name="connsiteX4" fmla="*/ 226330 w 452659"/>
              <a:gd name="connsiteY4" fmla="*/ 529526 h 529526"/>
              <a:gd name="connsiteX5" fmla="*/ 226330 w 452659"/>
              <a:gd name="connsiteY5" fmla="*/ 423621 h 529526"/>
              <a:gd name="connsiteX6" fmla="*/ 0 w 452659"/>
              <a:gd name="connsiteY6" fmla="*/ 423621 h 529526"/>
              <a:gd name="connsiteX7" fmla="*/ 0 w 452659"/>
              <a:gd name="connsiteY7" fmla="*/ 105905 h 52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659" h="529526">
                <a:moveTo>
                  <a:pt x="452659" y="423621"/>
                </a:moveTo>
                <a:lnTo>
                  <a:pt x="226329" y="423621"/>
                </a:lnTo>
                <a:lnTo>
                  <a:pt x="226329" y="529526"/>
                </a:lnTo>
                <a:lnTo>
                  <a:pt x="0" y="264763"/>
                </a:lnTo>
                <a:lnTo>
                  <a:pt x="226329" y="0"/>
                </a:lnTo>
                <a:lnTo>
                  <a:pt x="226329" y="105905"/>
                </a:lnTo>
                <a:lnTo>
                  <a:pt x="452659" y="105905"/>
                </a:lnTo>
                <a:lnTo>
                  <a:pt x="452659" y="423621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798" tIns="105906" rIns="1" bIns="105905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ru-RU" sz="1000" kern="12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0DCB3A4-FC92-4656-A3FC-D5B0FCBD65DC}"/>
              </a:ext>
            </a:extLst>
          </p:cNvPr>
          <p:cNvSpPr/>
          <p:nvPr/>
        </p:nvSpPr>
        <p:spPr>
          <a:xfrm>
            <a:off x="11097565" y="6382579"/>
            <a:ext cx="28812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Выход</a:t>
            </a:r>
          </a:p>
        </p:txBody>
      </p:sp>
    </p:spTree>
    <p:extLst>
      <p:ext uri="{BB962C8B-B14F-4D97-AF65-F5344CB8AC3E}">
        <p14:creationId xmlns:p14="http://schemas.microsoft.com/office/powerpoint/2010/main" val="116257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693FC0-9404-4FAB-B879-6E7C0989319F}"/>
              </a:ext>
            </a:extLst>
          </p:cNvPr>
          <p:cNvSpPr/>
          <p:nvPr/>
        </p:nvSpPr>
        <p:spPr>
          <a:xfrm>
            <a:off x="4237745" y="592685"/>
            <a:ext cx="4543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Адаптивная медианная фильтрация (АМФ)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83B1146-E9AD-4FFF-A34C-957803C79339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6CD0A-F245-4D52-8E94-520D9499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7" y="902893"/>
            <a:ext cx="6389899" cy="595510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77004-EBF9-43A5-95D7-3CCEB02DE12E}"/>
              </a:ext>
            </a:extLst>
          </p:cNvPr>
          <p:cNvSpPr/>
          <p:nvPr/>
        </p:nvSpPr>
        <p:spPr>
          <a:xfrm>
            <a:off x="555921" y="2114648"/>
            <a:ext cx="251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Исходное изображение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94160CA-54CC-4900-8C80-55DDA0C93E0E}"/>
              </a:ext>
            </a:extLst>
          </p:cNvPr>
          <p:cNvSpPr/>
          <p:nvPr/>
        </p:nvSpPr>
        <p:spPr>
          <a:xfrm>
            <a:off x="9569379" y="2114648"/>
            <a:ext cx="24496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Изображение с шумом</a:t>
            </a:r>
          </a:p>
          <a:p>
            <a:r>
              <a:rPr lang="ru-RU" dirty="0"/>
              <a:t>соль-перец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05CF599-C9EE-42B6-A50B-A298E6D1FC19}"/>
              </a:ext>
            </a:extLst>
          </p:cNvPr>
          <p:cNvSpPr/>
          <p:nvPr/>
        </p:nvSpPr>
        <p:spPr>
          <a:xfrm>
            <a:off x="692080" y="5225534"/>
            <a:ext cx="2245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Применение </a:t>
            </a:r>
          </a:p>
          <a:p>
            <a:r>
              <a:rPr lang="ru-RU" dirty="0"/>
              <a:t>медианного фильтра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019B95C-EE5D-4599-9342-58A61E79B711}"/>
              </a:ext>
            </a:extLst>
          </p:cNvPr>
          <p:cNvSpPr/>
          <p:nvPr/>
        </p:nvSpPr>
        <p:spPr>
          <a:xfrm>
            <a:off x="9569379" y="5225534"/>
            <a:ext cx="22986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Применение </a:t>
            </a:r>
          </a:p>
          <a:p>
            <a:r>
              <a:rPr lang="ru-RU" dirty="0"/>
              <a:t>адаптивного </a:t>
            </a:r>
          </a:p>
          <a:p>
            <a:r>
              <a:rPr lang="ru-RU" dirty="0"/>
              <a:t>медианного фильтра </a:t>
            </a:r>
          </a:p>
        </p:txBody>
      </p:sp>
    </p:spTree>
    <p:extLst>
      <p:ext uri="{BB962C8B-B14F-4D97-AF65-F5344CB8AC3E}">
        <p14:creationId xmlns:p14="http://schemas.microsoft.com/office/powerpoint/2010/main" val="248104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7471CA6-05DF-46CC-AFF6-69E79EFED062}"/>
              </a:ext>
            </a:extLst>
          </p:cNvPr>
          <p:cNvSpPr/>
          <p:nvPr/>
        </p:nvSpPr>
        <p:spPr>
          <a:xfrm>
            <a:off x="3818594" y="588687"/>
            <a:ext cx="3845092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ru-RU" dirty="0"/>
              <a:t>https://github.com/kamyayuki/r</a:t>
            </a:r>
            <a:r>
              <a:rPr lang="en-US" dirty="0" err="1"/>
              <a:t>onc</a:t>
            </a:r>
            <a:r>
              <a:rPr lang="ru-RU" dirty="0"/>
              <a:t>.git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30A81-BE24-4097-A5D4-3AE94E9909FD}"/>
              </a:ext>
            </a:extLst>
          </p:cNvPr>
          <p:cNvSpPr txBox="1"/>
          <p:nvPr/>
        </p:nvSpPr>
        <p:spPr>
          <a:xfrm>
            <a:off x="539950" y="117656"/>
            <a:ext cx="1183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используемые материалы, а также материалы лекций, код, </a:t>
            </a:r>
            <a:r>
              <a:rPr lang="ru-RU" dirty="0" err="1"/>
              <a:t>датасеты</a:t>
            </a:r>
            <a:r>
              <a:rPr lang="ru-RU" dirty="0"/>
              <a:t> хранятся в репозитории на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ru-RU" dirty="0"/>
              <a:t>по ссылке: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A5B50-81BC-499B-9ED3-8B6866BCADA9}"/>
              </a:ext>
            </a:extLst>
          </p:cNvPr>
          <p:cNvSpPr txBox="1"/>
          <p:nvPr/>
        </p:nvSpPr>
        <p:spPr>
          <a:xfrm>
            <a:off x="1173755" y="1017845"/>
            <a:ext cx="984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Фильтры и методы, используемые для обработки изображений, приведенных в первом разделе: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3A5DA81-531F-4002-9875-C1A417CC4DEC}"/>
              </a:ext>
            </a:extLst>
          </p:cNvPr>
          <p:cNvSpPr/>
          <p:nvPr/>
        </p:nvSpPr>
        <p:spPr>
          <a:xfrm>
            <a:off x="539949" y="1320411"/>
            <a:ext cx="11357083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VPFXS </a:t>
            </a:r>
            <a:r>
              <a:rPr lang="ru-RU" dirty="0" err="1"/>
              <a:t>iterative</a:t>
            </a:r>
            <a:r>
              <a:rPr lang="ru-RU" dirty="0"/>
              <a:t> </a:t>
            </a:r>
            <a:r>
              <a:rPr lang="ru-RU" dirty="0" err="1"/>
              <a:t>recognition</a:t>
            </a:r>
            <a:r>
              <a:rPr lang="ru-RU" dirty="0"/>
              <a:t>: </a:t>
            </a:r>
          </a:p>
          <a:p>
            <a:r>
              <a:rPr lang="ru-RU" sz="1000" dirty="0"/>
              <a:t>Итеративное улучшение изображения с помощью распознавания и анализа текстур и деталей.</a:t>
            </a:r>
          </a:p>
          <a:p>
            <a:r>
              <a:rPr lang="ru-RU" dirty="0" err="1"/>
              <a:t>Qclean</a:t>
            </a:r>
            <a:r>
              <a:rPr lang="ru-RU" dirty="0"/>
              <a:t> </a:t>
            </a:r>
            <a:r>
              <a:rPr lang="ru-RU" dirty="0" err="1"/>
              <a:t>regularized</a:t>
            </a:r>
            <a:r>
              <a:rPr lang="ru-RU" dirty="0"/>
              <a:t> </a:t>
            </a:r>
            <a:r>
              <a:rPr lang="ru-RU" dirty="0" err="1"/>
              <a:t>reconstruction</a:t>
            </a:r>
            <a:r>
              <a:rPr lang="ru-RU" dirty="0"/>
              <a:t>: </a:t>
            </a:r>
          </a:p>
          <a:p>
            <a:r>
              <a:rPr lang="ru-RU" sz="1000" dirty="0"/>
              <a:t>Метод регуляризации для очистки и восстановления изображения, устраняющий шум и артефакты.</a:t>
            </a:r>
          </a:p>
          <a:p>
            <a:r>
              <a:rPr lang="ru-RU" dirty="0" err="1"/>
              <a:t>Bilateral</a:t>
            </a:r>
            <a:r>
              <a:rPr lang="ru-RU" dirty="0"/>
              <a:t>: </a:t>
            </a:r>
          </a:p>
          <a:p>
            <a:r>
              <a:rPr lang="ru-RU" sz="1000" dirty="0"/>
              <a:t>Билатеральная фильтрация для подавления шума, сохраняя границы объектов.</a:t>
            </a:r>
          </a:p>
          <a:p>
            <a:r>
              <a:rPr lang="ru-RU" dirty="0" err="1"/>
              <a:t>Gamma</a:t>
            </a:r>
            <a:r>
              <a:rPr lang="ru-RU" dirty="0"/>
              <a:t> </a:t>
            </a:r>
            <a:r>
              <a:rPr lang="ru-RU" dirty="0" err="1"/>
              <a:t>Correction</a:t>
            </a:r>
            <a:r>
              <a:rPr lang="ru-RU" dirty="0"/>
              <a:t>: </a:t>
            </a:r>
          </a:p>
          <a:p>
            <a:r>
              <a:rPr lang="ru-RU" sz="1000" dirty="0"/>
              <a:t>Коррекция гаммы для изменения яркости изображения и улучшения восприятия деталей.</a:t>
            </a:r>
          </a:p>
          <a:p>
            <a:r>
              <a:rPr lang="ru-RU" dirty="0"/>
              <a:t>LIME (</a:t>
            </a:r>
            <a:r>
              <a:rPr lang="ru-RU" dirty="0" err="1"/>
              <a:t>Low-light</a:t>
            </a:r>
            <a:r>
              <a:rPr lang="ru-RU" dirty="0"/>
              <a:t> </a:t>
            </a:r>
            <a:r>
              <a:rPr lang="ru-RU" dirty="0" err="1"/>
              <a:t>Image</a:t>
            </a:r>
            <a:r>
              <a:rPr lang="ru-RU" dirty="0"/>
              <a:t> </a:t>
            </a:r>
            <a:r>
              <a:rPr lang="ru-RU" dirty="0" err="1"/>
              <a:t>Enhancement</a:t>
            </a:r>
            <a:r>
              <a:rPr lang="ru-RU" dirty="0"/>
              <a:t>):</a:t>
            </a:r>
          </a:p>
          <a:p>
            <a:r>
              <a:rPr lang="ru-RU" sz="1000" dirty="0"/>
              <a:t>Метод улучшения изображения при слабом освещении, повышающий контраст и видимость.</a:t>
            </a:r>
          </a:p>
          <a:p>
            <a:r>
              <a:rPr lang="ru-RU" dirty="0"/>
              <a:t>TV (</a:t>
            </a:r>
            <a:r>
              <a:rPr lang="ru-RU" dirty="0" err="1"/>
              <a:t>Total</a:t>
            </a:r>
            <a:r>
              <a:rPr lang="ru-RU" dirty="0"/>
              <a:t> </a:t>
            </a:r>
            <a:r>
              <a:rPr lang="ru-RU" dirty="0" err="1"/>
              <a:t>Variation</a:t>
            </a:r>
            <a:r>
              <a:rPr lang="ru-RU" dirty="0"/>
              <a:t>): </a:t>
            </a:r>
          </a:p>
          <a:p>
            <a:r>
              <a:rPr lang="ru-RU" sz="1000" dirty="0"/>
              <a:t>Регуляризация с минимизацией полной вариации для устранения шума и сохранения важных структур.</a:t>
            </a:r>
          </a:p>
          <a:p>
            <a:r>
              <a:rPr lang="ru-RU" dirty="0" err="1"/>
              <a:t>Normalization</a:t>
            </a:r>
            <a:r>
              <a:rPr lang="ru-RU" dirty="0"/>
              <a:t>:</a:t>
            </a:r>
          </a:p>
          <a:p>
            <a:r>
              <a:rPr lang="ru-RU" sz="1000" dirty="0"/>
              <a:t> Нормализация изображения для приведения значений пикселей к заданному диапазону, улучшая качество анализа.</a:t>
            </a:r>
          </a:p>
          <a:p>
            <a:r>
              <a:rPr lang="ru-RU" dirty="0" err="1"/>
              <a:t>Histogram</a:t>
            </a:r>
            <a:r>
              <a:rPr lang="ru-RU" dirty="0"/>
              <a:t> </a:t>
            </a:r>
            <a:r>
              <a:rPr lang="ru-RU" dirty="0" err="1"/>
              <a:t>Equalization</a:t>
            </a:r>
            <a:r>
              <a:rPr lang="ru-RU" dirty="0"/>
              <a:t>: </a:t>
            </a:r>
          </a:p>
          <a:p>
            <a:r>
              <a:rPr lang="ru-RU" sz="1000" dirty="0" err="1"/>
              <a:t>Эквализация</a:t>
            </a:r>
            <a:r>
              <a:rPr lang="ru-RU" sz="1000" dirty="0"/>
              <a:t> гистограммы для улучшения контрастности.</a:t>
            </a:r>
          </a:p>
          <a:p>
            <a:r>
              <a:rPr lang="ru-RU" dirty="0" err="1"/>
              <a:t>Gamma</a:t>
            </a:r>
            <a:r>
              <a:rPr lang="ru-RU" dirty="0"/>
              <a:t> </a:t>
            </a:r>
            <a:r>
              <a:rPr lang="ru-RU" dirty="0" err="1"/>
              <a:t>Transform</a:t>
            </a:r>
            <a:r>
              <a:rPr lang="ru-RU" dirty="0"/>
              <a:t>: </a:t>
            </a:r>
          </a:p>
          <a:p>
            <a:r>
              <a:rPr lang="ru-RU" sz="1000" dirty="0"/>
              <a:t>Изменение яркости и контрастности изображения.</a:t>
            </a:r>
            <a:r>
              <a:rPr lang="ru-RU" dirty="0"/>
              <a:t> </a:t>
            </a:r>
          </a:p>
          <a:p>
            <a:r>
              <a:rPr lang="ru-RU" dirty="0"/>
              <a:t>BM4D: </a:t>
            </a:r>
          </a:p>
          <a:p>
            <a:r>
              <a:rPr lang="ru-RU" sz="1000" dirty="0"/>
              <a:t>Четырехмерный метод подавления шума в объемных данных</a:t>
            </a:r>
            <a:r>
              <a:rPr lang="ru-RU" dirty="0"/>
              <a:t>.</a:t>
            </a:r>
          </a:p>
          <a:p>
            <a:r>
              <a:rPr lang="ru-RU" dirty="0"/>
              <a:t>PRI-NLM30: </a:t>
            </a:r>
            <a:r>
              <a:rPr lang="ru-RU" sz="1000" dirty="0"/>
              <a:t>Вариант нелокального усреднения для подавления шума</a:t>
            </a:r>
            <a:r>
              <a:rPr lang="ru-RU" dirty="0"/>
              <a:t>. </a:t>
            </a:r>
          </a:p>
          <a:p>
            <a:r>
              <a:rPr lang="ru-RU" dirty="0"/>
              <a:t>FBB </a:t>
            </a:r>
            <a:r>
              <a:rPr lang="ru-RU" dirty="0" err="1"/>
              <a:t>Hanning</a:t>
            </a:r>
            <a:r>
              <a:rPr lang="ru-RU" dirty="0"/>
              <a:t>: </a:t>
            </a:r>
            <a:r>
              <a:rPr lang="ru-RU" sz="1000" dirty="0"/>
              <a:t>Использование окна </a:t>
            </a:r>
            <a:r>
              <a:rPr lang="ru-RU" sz="1000" dirty="0" err="1"/>
              <a:t>Хэннинга</a:t>
            </a:r>
            <a:r>
              <a:rPr lang="ru-RU" sz="1000" dirty="0"/>
              <a:t> для улучшения качества фильтрации и уменьшения артефактов.</a:t>
            </a:r>
          </a:p>
        </p:txBody>
      </p:sp>
    </p:spTree>
    <p:extLst>
      <p:ext uri="{BB962C8B-B14F-4D97-AF65-F5344CB8AC3E}">
        <p14:creationId xmlns:p14="http://schemas.microsoft.com/office/powerpoint/2010/main" val="2851134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971C21-427F-4632-B39B-A92402D5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887" y="3755643"/>
            <a:ext cx="3552825" cy="7905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0EE72C-ADC8-4D2B-AB71-9F3FFF34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82" y="2531678"/>
            <a:ext cx="7724775" cy="138112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0FBEC4-08BA-492A-8B15-5E0C5B5C67AD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715969-6E70-46A9-80FA-240AFB0C22DE}"/>
              </a:ext>
            </a:extLst>
          </p:cNvPr>
          <p:cNvSpPr/>
          <p:nvPr/>
        </p:nvSpPr>
        <p:spPr>
          <a:xfrm>
            <a:off x="4096641" y="592685"/>
            <a:ext cx="4219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Билатеральный  (двусторонний) фильтр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B4EB9A-B21B-477A-BEE0-92689F1D1D5C}"/>
              </a:ext>
            </a:extLst>
          </p:cNvPr>
          <p:cNvSpPr/>
          <p:nvPr/>
        </p:nvSpPr>
        <p:spPr>
          <a:xfrm>
            <a:off x="866782" y="1054350"/>
            <a:ext cx="10678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Позволяет </a:t>
            </a:r>
            <a:r>
              <a:rPr lang="ru-RU" b="1" dirty="0"/>
              <a:t>сгладить изображение</a:t>
            </a:r>
            <a:r>
              <a:rPr lang="ru-RU" dirty="0"/>
              <a:t>, сохраняя при этом </a:t>
            </a:r>
            <a:r>
              <a:rPr lang="ru-RU" b="1" dirty="0"/>
              <a:t>границы и детали</a:t>
            </a:r>
            <a:r>
              <a:rPr lang="ru-RU" dirty="0"/>
              <a:t>. В отличие от </a:t>
            </a:r>
            <a:r>
              <a:rPr lang="ru-RU" b="1" dirty="0"/>
              <a:t>гауссовского фильтра</a:t>
            </a:r>
            <a:r>
              <a:rPr lang="ru-RU" dirty="0"/>
              <a:t>, где каждый пиксель усредняется с окружающими его пикселями, что часто приводит к размытию деталей и границ, </a:t>
            </a:r>
            <a:r>
              <a:rPr lang="ru-RU" b="1" dirty="0"/>
              <a:t>Билатеральный фильтр</a:t>
            </a:r>
            <a:r>
              <a:rPr lang="ru-RU" dirty="0"/>
              <a:t> учитывает, насколько похожи интенсивности соседних пикселей с пикселем, который фильтруется, и поэтому не размывает границы между участками с разной интенсивностью.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8AD95-A57C-4F6F-8B30-7514FCB07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727" y="2531678"/>
            <a:ext cx="4638675" cy="10572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143C4E-0C00-4426-A98E-E2F2247BE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82" y="4009006"/>
            <a:ext cx="5686425" cy="352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FA35B7-D17B-409C-A6A8-F60B68AE9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82" y="4346737"/>
            <a:ext cx="4543425" cy="3524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A339CD-0F75-4ECD-A97B-73B106169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727" y="4399531"/>
            <a:ext cx="3133725" cy="6667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88B34E-8CF1-4F47-9295-778D9742E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54" y="5066281"/>
            <a:ext cx="5600700" cy="3333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182C35-20B2-453E-9191-A38F5873DA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0115" y="4974432"/>
            <a:ext cx="3476625" cy="76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24F36A-807B-427F-87B6-9C80BAC11E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933" y="5565228"/>
            <a:ext cx="6751234" cy="12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25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0FBEC4-08BA-492A-8B15-5E0C5B5C67AD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715969-6E70-46A9-80FA-240AFB0C22DE}"/>
              </a:ext>
            </a:extLst>
          </p:cNvPr>
          <p:cNvSpPr/>
          <p:nvPr/>
        </p:nvSpPr>
        <p:spPr>
          <a:xfrm>
            <a:off x="4096641" y="592685"/>
            <a:ext cx="4219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Билатеральный  (двусторонний) фильтр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B4EB9A-B21B-477A-BEE0-92689F1D1D5C}"/>
              </a:ext>
            </a:extLst>
          </p:cNvPr>
          <p:cNvSpPr/>
          <p:nvPr/>
        </p:nvSpPr>
        <p:spPr>
          <a:xfrm>
            <a:off x="866782" y="1054350"/>
            <a:ext cx="10678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Позволяет </a:t>
            </a:r>
            <a:r>
              <a:rPr lang="ru-RU" b="1" dirty="0"/>
              <a:t>сгладить изображение</a:t>
            </a:r>
            <a:r>
              <a:rPr lang="ru-RU" dirty="0"/>
              <a:t>, сохраняя при этом </a:t>
            </a:r>
            <a:r>
              <a:rPr lang="ru-RU" b="1" dirty="0"/>
              <a:t>границы и детали</a:t>
            </a:r>
            <a:r>
              <a:rPr lang="ru-RU" dirty="0"/>
              <a:t>. В отличие от </a:t>
            </a:r>
            <a:r>
              <a:rPr lang="ru-RU" b="1" dirty="0"/>
              <a:t>гауссовского фильтра</a:t>
            </a:r>
            <a:r>
              <a:rPr lang="ru-RU" dirty="0"/>
              <a:t>, где каждый пиксель усредняется с окружающими его пикселями, что часто приводит к размытию деталей и границ, </a:t>
            </a:r>
            <a:r>
              <a:rPr lang="ru-RU" b="1" dirty="0"/>
              <a:t>Билатеральный фильтр</a:t>
            </a:r>
            <a:r>
              <a:rPr lang="ru-RU" dirty="0"/>
              <a:t> учитывает, насколько похожи интенсивности соседних пикселей с пикселем, который фильтруется, и поэтому не размывает границы между участками с разной интенсивностью.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24F36A-807B-427F-87B6-9C80BAC1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82" y="2624011"/>
            <a:ext cx="6751234" cy="12328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6C11A0-9514-4CB6-B217-2E8B8320C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2" y="3880077"/>
            <a:ext cx="3002266" cy="297792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165EE3-477F-4FC4-997C-F36D9352E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631" y="3810822"/>
            <a:ext cx="3002266" cy="32213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8FD9B1-6EB0-4C39-B4F1-6993FF741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897" y="3810822"/>
            <a:ext cx="3002266" cy="30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46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0FBEC4-08BA-492A-8B15-5E0C5B5C67AD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715969-6E70-46A9-80FA-240AFB0C22DE}"/>
              </a:ext>
            </a:extLst>
          </p:cNvPr>
          <p:cNvSpPr/>
          <p:nvPr/>
        </p:nvSpPr>
        <p:spPr>
          <a:xfrm>
            <a:off x="4096641" y="592685"/>
            <a:ext cx="4219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Билатеральный  (двусторонний) фильтр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B4EB9A-B21B-477A-BEE0-92689F1D1D5C}"/>
              </a:ext>
            </a:extLst>
          </p:cNvPr>
          <p:cNvSpPr/>
          <p:nvPr/>
        </p:nvSpPr>
        <p:spPr>
          <a:xfrm>
            <a:off x="866782" y="1054350"/>
            <a:ext cx="10678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Позволяет </a:t>
            </a:r>
            <a:r>
              <a:rPr lang="ru-RU" b="1" dirty="0"/>
              <a:t>сгладить изображение</a:t>
            </a:r>
            <a:r>
              <a:rPr lang="ru-RU" dirty="0"/>
              <a:t>, сохраняя при этом </a:t>
            </a:r>
            <a:r>
              <a:rPr lang="ru-RU" b="1" dirty="0"/>
              <a:t>границы и детали</a:t>
            </a:r>
            <a:r>
              <a:rPr lang="ru-RU" dirty="0"/>
              <a:t>. В отличие от </a:t>
            </a:r>
            <a:r>
              <a:rPr lang="ru-RU" b="1" dirty="0"/>
              <a:t>гауссовского фильтра</a:t>
            </a:r>
            <a:r>
              <a:rPr lang="ru-RU" dirty="0"/>
              <a:t>, где каждый пиксель усредняется с окружающими его пикселями, что часто приводит к размытию деталей и границ, </a:t>
            </a:r>
            <a:r>
              <a:rPr lang="ru-RU" b="1" dirty="0"/>
              <a:t>Билатеральный фильтр</a:t>
            </a:r>
            <a:r>
              <a:rPr lang="ru-RU" dirty="0"/>
              <a:t> учитывает, насколько похожи интенсивности соседних пикселей с пикселем, который фильтруется, и поэтому не размывает границы между участками с разной интенсивностью.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24F36A-807B-427F-87B6-9C80BAC1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82" y="2624011"/>
            <a:ext cx="6751234" cy="12328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F2DB6B-BD27-4BC9-920E-852D905C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53" y="3856845"/>
            <a:ext cx="3743325" cy="26860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A5A7F3-B8EC-46C6-BEF6-EFAAF4ED6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7" y="3918757"/>
            <a:ext cx="3552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04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C248EFA-7FCB-4388-ABAB-A2D4D7C9F990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6562E47-1E26-49F6-A4C7-D69F5231ED22}"/>
              </a:ext>
            </a:extLst>
          </p:cNvPr>
          <p:cNvSpPr/>
          <p:nvPr/>
        </p:nvSpPr>
        <p:spPr>
          <a:xfrm>
            <a:off x="4070926" y="707963"/>
            <a:ext cx="3210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Адаптивная гамма коррекция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EB52EA2-A9D6-4B2D-A4AF-97A554EAFB9A}"/>
              </a:ext>
            </a:extLst>
          </p:cNvPr>
          <p:cNvSpPr/>
          <p:nvPr/>
        </p:nvSpPr>
        <p:spPr>
          <a:xfrm>
            <a:off x="544285" y="1166843"/>
            <a:ext cx="11103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Показатель гамма-коррекции не будет постоянной величиной, а будет выбирается как функция, зависящая от корректируемой точки (i ,j) и от соседних с ней пикселей N(</a:t>
            </a:r>
            <a:r>
              <a:rPr lang="ru-RU" dirty="0" err="1"/>
              <a:t>i,j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877B8-8427-49EE-9338-1D5EE70F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638" y="1873477"/>
            <a:ext cx="6581775" cy="895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52CA20-2519-414D-9DA5-218A2FDF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04" y="3554415"/>
            <a:ext cx="6591300" cy="26289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9B9B426-9687-4AA2-802C-388B71E51854}"/>
              </a:ext>
            </a:extLst>
          </p:cNvPr>
          <p:cNvSpPr/>
          <p:nvPr/>
        </p:nvSpPr>
        <p:spPr>
          <a:xfrm>
            <a:off x="544285" y="1992341"/>
            <a:ext cx="8599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Компонента яркости Y в пространстве </a:t>
            </a:r>
            <a:r>
              <a:rPr lang="ru-RU" dirty="0" err="1"/>
              <a:t>YCbCr</a:t>
            </a:r>
            <a:endParaRPr lang="ru-RU" dirty="0"/>
          </a:p>
          <a:p>
            <a:r>
              <a:rPr lang="ru-RU" dirty="0"/>
              <a:t>I(</a:t>
            </a:r>
            <a:r>
              <a:rPr lang="ru-RU" dirty="0" err="1"/>
              <a:t>i,j</a:t>
            </a:r>
            <a:r>
              <a:rPr lang="ru-RU" dirty="0"/>
              <a:t>)- значение входного изображения</a:t>
            </a:r>
          </a:p>
          <a:p>
            <a:r>
              <a:rPr lang="ru-RU" dirty="0"/>
              <a:t>O(</a:t>
            </a:r>
            <a:r>
              <a:rPr lang="ru-RU" dirty="0" err="1"/>
              <a:t>i,j</a:t>
            </a:r>
            <a:r>
              <a:rPr lang="ru-RU" dirty="0"/>
              <a:t>) - значение выходного изображения</a:t>
            </a:r>
          </a:p>
          <a:p>
            <a:r>
              <a:rPr lang="ru-RU" dirty="0" err="1"/>
              <a:t>mask</a:t>
            </a:r>
            <a:r>
              <a:rPr lang="ru-RU" dirty="0"/>
              <a:t>(</a:t>
            </a:r>
            <a:r>
              <a:rPr lang="ru-RU" dirty="0" err="1"/>
              <a:t>i,j</a:t>
            </a:r>
            <a:r>
              <a:rPr lang="ru-RU" dirty="0"/>
              <a:t>) - инвертированное значение интенсивности входного изображения после воздействия фильтра (например, билатерального)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604A137-5A55-4E0F-841D-F992735DAB00}"/>
              </a:ext>
            </a:extLst>
          </p:cNvPr>
          <p:cNvSpPr/>
          <p:nvPr/>
        </p:nvSpPr>
        <p:spPr>
          <a:xfrm>
            <a:off x="6879771" y="6183315"/>
            <a:ext cx="45284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Адаптивная гамма-коррекция с использованием B</a:t>
            </a:r>
            <a:r>
              <a:rPr lang="en-US" dirty="0"/>
              <a:t>f</a:t>
            </a:r>
            <a:r>
              <a:rPr lang="ru-RU" dirty="0" err="1"/>
              <a:t>mask</a:t>
            </a:r>
            <a:r>
              <a:rPr lang="ru-RU" dirty="0"/>
              <a:t>  𝛼=1.5. ,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CDEEABB-4DF4-4F5B-967A-2FAC4601C8C1}"/>
              </a:ext>
            </a:extLst>
          </p:cNvPr>
          <p:cNvSpPr/>
          <p:nvPr/>
        </p:nvSpPr>
        <p:spPr>
          <a:xfrm>
            <a:off x="3825826" y="6298608"/>
            <a:ext cx="251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Исходное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407884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7A8857-2CB7-4DF6-B63C-D680CE34AAC1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B5BF311-F695-4651-85C0-704A46E8459A}"/>
              </a:ext>
            </a:extLst>
          </p:cNvPr>
          <p:cNvSpPr/>
          <p:nvPr/>
        </p:nvSpPr>
        <p:spPr>
          <a:xfrm>
            <a:off x="424543" y="592685"/>
            <a:ext cx="11517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CLAHE</a:t>
            </a:r>
            <a:r>
              <a:rPr lang="en-US" dirty="0"/>
              <a:t> (Contrast Limited Adaptive Histogram Equalization) </a:t>
            </a:r>
            <a:r>
              <a:rPr lang="ru-RU" dirty="0"/>
              <a:t> метод </a:t>
            </a:r>
            <a:r>
              <a:rPr lang="ru-RU" b="1" dirty="0"/>
              <a:t>адаптивного выравнивания гистограммы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BBDF523-03B0-47B4-B587-1BFC5D78B772}"/>
              </a:ext>
            </a:extLst>
          </p:cNvPr>
          <p:cNvSpPr/>
          <p:nvPr/>
        </p:nvSpPr>
        <p:spPr>
          <a:xfrm>
            <a:off x="424543" y="1054350"/>
            <a:ext cx="11517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Улучшение контрастности изображения, который работает лучше, чем обычное выравнивание гистограммы, особенно на изображениях с высоким уровнем шума или неоднородной освещенностью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650B23-D504-4C85-84E8-34B085DEBD53}"/>
              </a:ext>
            </a:extLst>
          </p:cNvPr>
          <p:cNvSpPr/>
          <p:nvPr/>
        </p:nvSpPr>
        <p:spPr>
          <a:xfrm>
            <a:off x="424543" y="1709225"/>
            <a:ext cx="1151708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Алгоритм работы CLAHE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Разделение изображения на регионы (</a:t>
            </a:r>
            <a:r>
              <a:rPr lang="ru-RU" b="1" dirty="0" err="1"/>
              <a:t>тайлы</a:t>
            </a:r>
            <a:r>
              <a:rPr lang="ru-RU" b="1" dirty="0"/>
              <a:t>)</a:t>
            </a:r>
            <a:r>
              <a:rPr lang="ru-RU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Изображение делится на небольшие непересекающиеся области, называемые </a:t>
            </a:r>
            <a:r>
              <a:rPr lang="ru-RU" b="1" dirty="0" err="1"/>
              <a:t>тайлами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b="1" dirty="0"/>
              <a:t>Выравнивание гистограммы в каждом </a:t>
            </a:r>
            <a:r>
              <a:rPr lang="ru-RU" b="1" dirty="0" err="1"/>
              <a:t>тайле</a:t>
            </a:r>
            <a:r>
              <a:rPr lang="ru-RU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Для каждого </a:t>
            </a:r>
            <a:r>
              <a:rPr lang="ru-RU" dirty="0" err="1"/>
              <a:t>тайла</a:t>
            </a:r>
            <a:r>
              <a:rPr lang="ru-RU" dirty="0"/>
              <a:t> выполняется </a:t>
            </a:r>
            <a:r>
              <a:rPr lang="ru-RU" b="1" dirty="0"/>
              <a:t>выравнивание гистограммы</a:t>
            </a:r>
            <a:r>
              <a:rPr lang="ru-RU" dirty="0"/>
              <a:t>, как в обычном HE, но с ограничением контраста.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Если гистограмма интенсивностей слишком "сконцентрирована" в каком-то диапазоне, CLAHE </a:t>
            </a:r>
            <a:r>
              <a:rPr lang="ru-RU" b="1" dirty="0"/>
              <a:t>ограничивает</a:t>
            </a:r>
            <a:r>
              <a:rPr lang="ru-RU" dirty="0"/>
              <a:t> максимальное количество пикселей, которые могут быть в одном "</a:t>
            </a:r>
            <a:r>
              <a:rPr lang="ru-RU" dirty="0" err="1"/>
              <a:t>бине</a:t>
            </a:r>
            <a:r>
              <a:rPr lang="ru-RU" dirty="0"/>
              <a:t>" гистограммы.</a:t>
            </a:r>
            <a:r>
              <a:rPr lang="ru-RU" b="1" dirty="0"/>
              <a:t> бин</a:t>
            </a:r>
            <a:r>
              <a:rPr lang="ru-RU" dirty="0"/>
              <a:t> представляет собой </a:t>
            </a:r>
            <a:r>
              <a:rPr lang="ru-RU" b="1" dirty="0"/>
              <a:t>интервал значений интенсивности</a:t>
            </a:r>
            <a:r>
              <a:rPr lang="ru-RU" dirty="0"/>
              <a:t>, для которого ведется подсчет количества пикселей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Ограничение контраста</a:t>
            </a:r>
            <a:r>
              <a:rPr lang="ru-RU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/>
              <a:t>Ограничение контраста</a:t>
            </a:r>
            <a:r>
              <a:rPr lang="ru-RU" dirty="0"/>
              <a:t> выполняется, чтобы предотвратить чрезмерное усиление контраста в областях с высокой концентрацией интенсивностей.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Если гистограмма имеет пик выше установленного порога (</a:t>
            </a:r>
            <a:r>
              <a:rPr lang="ru-RU" b="1" dirty="0" err="1"/>
              <a:t>clip</a:t>
            </a:r>
            <a:r>
              <a:rPr lang="ru-RU" b="1" dirty="0"/>
              <a:t> </a:t>
            </a:r>
            <a:r>
              <a:rPr lang="ru-RU" b="1" dirty="0" err="1"/>
              <a:t>limit</a:t>
            </a:r>
            <a:r>
              <a:rPr lang="ru-RU" dirty="0"/>
              <a:t>), избыток интенсивности </a:t>
            </a:r>
            <a:r>
              <a:rPr lang="ru-RU" b="1" dirty="0"/>
              <a:t>распределяется</a:t>
            </a:r>
            <a:r>
              <a:rPr lang="ru-RU" dirty="0"/>
              <a:t> равномерно между другими </a:t>
            </a:r>
            <a:r>
              <a:rPr lang="ru-RU" dirty="0" err="1"/>
              <a:t>бинами</a:t>
            </a:r>
            <a:r>
              <a:rPr lang="ru-RU" dirty="0"/>
              <a:t> гистограммы.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Интерполяция между </a:t>
            </a:r>
            <a:r>
              <a:rPr lang="ru-RU" b="1" dirty="0" err="1"/>
              <a:t>тайлами</a:t>
            </a:r>
            <a:r>
              <a:rPr lang="ru-RU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После выполнения выравнивания гистограммы для каждого </a:t>
            </a:r>
            <a:r>
              <a:rPr lang="ru-RU" dirty="0" err="1"/>
              <a:t>тайла</a:t>
            </a:r>
            <a:r>
              <a:rPr lang="ru-RU" dirty="0"/>
              <a:t>, выполняется </a:t>
            </a:r>
            <a:r>
              <a:rPr lang="ru-RU" b="1" dirty="0"/>
              <a:t>интерполяция</a:t>
            </a:r>
            <a:r>
              <a:rPr lang="ru-RU" dirty="0"/>
              <a:t> для устранения артефактов, которые могут возникнуть на границах между соседними </a:t>
            </a:r>
            <a:r>
              <a:rPr lang="ru-RU" dirty="0" err="1"/>
              <a:t>тайлами</a:t>
            </a:r>
            <a:r>
              <a:rPr lang="ru-RU" dirty="0"/>
              <a:t>. Это делает переход между </a:t>
            </a:r>
            <a:r>
              <a:rPr lang="ru-RU" dirty="0" err="1"/>
              <a:t>тайлами</a:t>
            </a:r>
            <a:r>
              <a:rPr lang="ru-RU" dirty="0"/>
              <a:t> более плавным.</a:t>
            </a:r>
          </a:p>
        </p:txBody>
      </p:sp>
    </p:spTree>
    <p:extLst>
      <p:ext uri="{BB962C8B-B14F-4D97-AF65-F5344CB8AC3E}">
        <p14:creationId xmlns:p14="http://schemas.microsoft.com/office/powerpoint/2010/main" val="1214996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7A8857-2CB7-4DF6-B63C-D680CE34AAC1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B5BF311-F695-4651-85C0-704A46E8459A}"/>
              </a:ext>
            </a:extLst>
          </p:cNvPr>
          <p:cNvSpPr/>
          <p:nvPr/>
        </p:nvSpPr>
        <p:spPr>
          <a:xfrm>
            <a:off x="424543" y="592685"/>
            <a:ext cx="11517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CLAHE</a:t>
            </a:r>
            <a:r>
              <a:rPr lang="en-US" dirty="0"/>
              <a:t> (Contrast Limited Adaptive Histogram Equalization) </a:t>
            </a:r>
            <a:r>
              <a:rPr lang="ru-RU" dirty="0"/>
              <a:t> метод </a:t>
            </a:r>
            <a:r>
              <a:rPr lang="ru-RU" b="1" dirty="0"/>
              <a:t>адаптивного выравнивания гистограммы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846897-1781-4E0F-8B0F-34105B2C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65" y="2281917"/>
            <a:ext cx="2724150" cy="2838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48E524-8524-4264-8813-04273F538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330" y="2281917"/>
            <a:ext cx="3400425" cy="29813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8A9F82-324C-46F3-95A7-DEC4B78CB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341" y="2363559"/>
            <a:ext cx="32956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71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7A8857-2CB7-4DF6-B63C-D680CE34AAC1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F1BD7D-E8AE-4866-819E-F64429B6D419}"/>
              </a:ext>
            </a:extLst>
          </p:cNvPr>
          <p:cNvSpPr/>
          <p:nvPr/>
        </p:nvSpPr>
        <p:spPr>
          <a:xfrm>
            <a:off x="4983394" y="592685"/>
            <a:ext cx="2072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Total Variation (TV)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0AADD9-17B0-4BA9-B0E8-FA9F8CD09057}"/>
              </a:ext>
            </a:extLst>
          </p:cNvPr>
          <p:cNvSpPr/>
          <p:nvPr/>
        </p:nvSpPr>
        <p:spPr>
          <a:xfrm>
            <a:off x="1934477" y="962017"/>
            <a:ext cx="10243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уменьшение шума</a:t>
            </a:r>
            <a:r>
              <a:rPr lang="ru-RU" dirty="0"/>
              <a:t> при сохранении важных деталей, таких как </a:t>
            </a:r>
            <a:r>
              <a:rPr lang="ru-RU" b="1" dirty="0"/>
              <a:t>границы и контуры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1D23DA-1F1C-480E-AAEE-A2E9C6EA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423682"/>
            <a:ext cx="7753350" cy="188595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E2E98FD-1F37-4F81-A554-03A22CEE4EC9}"/>
              </a:ext>
            </a:extLst>
          </p:cNvPr>
          <p:cNvSpPr/>
          <p:nvPr/>
        </p:nvSpPr>
        <p:spPr>
          <a:xfrm>
            <a:off x="982893" y="3309632"/>
            <a:ext cx="10686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Уровень фильтрации варьируется в зависимости от характера градиента в разных частях изображения. Если градиент высокий (например, в областях контуров и границ), то TV оставляет его неизменным, чтобы сохранить важные детали. В областях с небольшим градиентом (где, вероятно, присутствует шум), TV минимизирует вариацию, уменьшая шум.</a:t>
            </a:r>
            <a:endParaRPr lang="ru-RU" b="1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D6F5EC-6483-49B1-8A16-6ECEB6C7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44" y="4227741"/>
            <a:ext cx="2486025" cy="26955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814575-FFBF-400D-BAB5-CB4C11EC3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074" y="4242706"/>
            <a:ext cx="2419350" cy="25717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329453E-8B71-4BE2-8831-39B6E77F6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400" y="4509961"/>
            <a:ext cx="2432325" cy="24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21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7A8857-2CB7-4DF6-B63C-D680CE34AAC1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5B74834-E9CE-4D40-A81E-354BC41D3FE8}"/>
              </a:ext>
            </a:extLst>
          </p:cNvPr>
          <p:cNvSpPr/>
          <p:nvPr/>
        </p:nvSpPr>
        <p:spPr>
          <a:xfrm>
            <a:off x="4198268" y="592685"/>
            <a:ext cx="379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LIME (Low-light Image Enhancement)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0D3041-0A78-49B1-BAF9-B89263F88938}"/>
              </a:ext>
            </a:extLst>
          </p:cNvPr>
          <p:cNvSpPr/>
          <p:nvPr/>
        </p:nvSpPr>
        <p:spPr>
          <a:xfrm>
            <a:off x="9111343" y="962017"/>
            <a:ext cx="29500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Моделирование освещенности сцены на основе карты освещенности, чтобы сделать изображение более ярким и четким, сохраняя детали в темных областях и подавляя шум.</a:t>
            </a:r>
          </a:p>
          <a:p>
            <a:r>
              <a:rPr lang="ru-RU" dirty="0"/>
              <a:t>Коррекция каждого пикселя изображения: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DD23F1-B3C0-4C4A-8558-D8653B6E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4" y="962017"/>
            <a:ext cx="8458200" cy="541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884651-B792-4FD6-A9B5-4830E885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016" y="4310743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07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7A8857-2CB7-4DF6-B63C-D680CE34AAC1}"/>
              </a:ext>
            </a:extLst>
          </p:cNvPr>
          <p:cNvSpPr/>
          <p:nvPr/>
        </p:nvSpPr>
        <p:spPr>
          <a:xfrm>
            <a:off x="2464540" y="131020"/>
            <a:ext cx="812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Нелинейная фильтрация и адаптивные методы коррекции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5B74834-E9CE-4D40-A81E-354BC41D3FE8}"/>
              </a:ext>
            </a:extLst>
          </p:cNvPr>
          <p:cNvSpPr/>
          <p:nvPr/>
        </p:nvSpPr>
        <p:spPr>
          <a:xfrm>
            <a:off x="4198268" y="592685"/>
            <a:ext cx="379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LIME (Low-light Image Enhancement)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0D3041-0A78-49B1-BAF9-B89263F88938}"/>
              </a:ext>
            </a:extLst>
          </p:cNvPr>
          <p:cNvSpPr/>
          <p:nvPr/>
        </p:nvSpPr>
        <p:spPr>
          <a:xfrm>
            <a:off x="1121229" y="962017"/>
            <a:ext cx="10940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Моделирование освещенности сцены на основе карты освещенности, чтобы сделать изображение более ярким и четким, сохраняя детали в темных областях и подавляя шум.</a:t>
            </a:r>
          </a:p>
          <a:p>
            <a:r>
              <a:rPr lang="ru-RU" dirty="0"/>
              <a:t>Коррекция каждого пикселя изображения: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A20C05-7481-460D-B2B0-9CF7C713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93" y="2254679"/>
            <a:ext cx="4554650" cy="44615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06EEA8-00D6-41F6-A07B-51E56F00D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096" y="2103225"/>
            <a:ext cx="4828871" cy="44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9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6872C4-54C7-4055-87C3-0E84346B01A8}"/>
              </a:ext>
            </a:extLst>
          </p:cNvPr>
          <p:cNvSpPr/>
          <p:nvPr/>
        </p:nvSpPr>
        <p:spPr>
          <a:xfrm>
            <a:off x="4772312" y="0"/>
            <a:ext cx="2208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Декомпозиция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5E96A2-C052-4365-870D-7DDFA36EAD43}"/>
              </a:ext>
            </a:extLst>
          </p:cNvPr>
          <p:cNvSpPr/>
          <p:nvPr/>
        </p:nvSpPr>
        <p:spPr>
          <a:xfrm>
            <a:off x="642257" y="470317"/>
            <a:ext cx="10678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Разложение исходного изображения на </a:t>
            </a:r>
            <a:r>
              <a:rPr lang="ru-RU" b="1" dirty="0"/>
              <a:t>разномасштабны</a:t>
            </a:r>
            <a:r>
              <a:rPr lang="ru-RU" dirty="0"/>
              <a:t>е слои, чтобы с каждым работать отдельно для удаления шумов, повышения детализации и улучшения резкости или сглаженности.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5FC1AF-3636-483D-A30B-3CDC19CC496D}"/>
              </a:ext>
            </a:extLst>
          </p:cNvPr>
          <p:cNvSpPr/>
          <p:nvPr/>
        </p:nvSpPr>
        <p:spPr>
          <a:xfrm>
            <a:off x="2025366" y="1415167"/>
            <a:ext cx="8141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Пирамидальная декомпозиция (Лапласа и Гаусса) или вейвлет-декомпозиция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9130AF-2888-403A-BD57-7A3E8D563C7C}"/>
              </a:ext>
            </a:extLst>
          </p:cNvPr>
          <p:cNvSpPr/>
          <p:nvPr/>
        </p:nvSpPr>
        <p:spPr>
          <a:xfrm>
            <a:off x="642257" y="978149"/>
            <a:ext cx="10798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Низкие частоты</a:t>
            </a:r>
            <a:r>
              <a:rPr lang="ru-RU" dirty="0"/>
              <a:t> (глобальные формы и крупные детали) и </a:t>
            </a:r>
            <a:r>
              <a:rPr lang="ru-RU" b="1" dirty="0"/>
              <a:t>высокие частоты</a:t>
            </a:r>
            <a:r>
              <a:rPr lang="ru-RU" dirty="0"/>
              <a:t> (мелкие текстуры и шум)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00692F-0B43-470C-BBF9-5BB9BEF4977A}"/>
              </a:ext>
            </a:extLst>
          </p:cNvPr>
          <p:cNvSpPr/>
          <p:nvPr/>
        </p:nvSpPr>
        <p:spPr>
          <a:xfrm>
            <a:off x="391886" y="2274168"/>
            <a:ext cx="6588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Разделяет изображение на несколько уровней, каждый из которых представляет более сглаженную версию изображения (</a:t>
            </a:r>
            <a:r>
              <a:rPr lang="ru-RU" b="1" dirty="0"/>
              <a:t>Гауссова пирамида</a:t>
            </a:r>
            <a:r>
              <a:rPr lang="ru-RU" dirty="0"/>
              <a:t>) или детали высокого уровня (</a:t>
            </a:r>
            <a:r>
              <a:rPr lang="ru-RU" b="1" dirty="0" err="1"/>
              <a:t>Лаплассова</a:t>
            </a:r>
            <a:r>
              <a:rPr lang="ru-RU" b="1" dirty="0"/>
              <a:t> пирамида</a:t>
            </a:r>
            <a:r>
              <a:rPr lang="ru-RU" dirty="0"/>
              <a:t>).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96F8FDF-0B41-476B-A8D7-BA8F02735E91}"/>
              </a:ext>
            </a:extLst>
          </p:cNvPr>
          <p:cNvCxnSpPr>
            <a:cxnSpLocks/>
          </p:cNvCxnSpPr>
          <p:nvPr/>
        </p:nvCxnSpPr>
        <p:spPr>
          <a:xfrm>
            <a:off x="2590801" y="1721256"/>
            <a:ext cx="0" cy="455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97A3889-E137-492F-B8E5-21C97A4D121A}"/>
              </a:ext>
            </a:extLst>
          </p:cNvPr>
          <p:cNvSpPr/>
          <p:nvPr/>
        </p:nvSpPr>
        <p:spPr>
          <a:xfrm>
            <a:off x="7848600" y="2100943"/>
            <a:ext cx="41474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Разделяет изображение на </a:t>
            </a:r>
            <a:r>
              <a:rPr lang="ru-RU" b="1" dirty="0"/>
              <a:t>низкочастотные и высокочастотные компоненты</a:t>
            </a:r>
            <a:r>
              <a:rPr lang="ru-RU" dirty="0"/>
              <a:t> по горизонтали, вертикали. Компоненты обозначаются как </a:t>
            </a:r>
            <a:r>
              <a:rPr lang="ru-RU" b="1" dirty="0"/>
              <a:t>LL, LH, HL, HH</a:t>
            </a:r>
            <a:r>
              <a:rPr lang="ru-RU" dirty="0"/>
              <a:t>.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B0C5C9E-2CAB-4837-A86D-1EC6523A5D52}"/>
              </a:ext>
            </a:extLst>
          </p:cNvPr>
          <p:cNvCxnSpPr>
            <a:cxnSpLocks/>
          </p:cNvCxnSpPr>
          <p:nvPr/>
        </p:nvCxnSpPr>
        <p:spPr>
          <a:xfrm>
            <a:off x="8893629" y="1721256"/>
            <a:ext cx="0" cy="37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3E24E07-2951-4CA8-B6CC-743A70AF95F7}"/>
              </a:ext>
            </a:extLst>
          </p:cNvPr>
          <p:cNvSpPr/>
          <p:nvPr/>
        </p:nvSpPr>
        <p:spPr>
          <a:xfrm>
            <a:off x="478650" y="3760660"/>
            <a:ext cx="32112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вычитание гауссовских размытых версий изображения на каждом уровне из оригинала, что позволяет получить </a:t>
            </a:r>
            <a:r>
              <a:rPr lang="ru-RU" b="1" dirty="0"/>
              <a:t>высокочастотные компоненты</a:t>
            </a:r>
            <a:r>
              <a:rPr lang="ru-RU" dirty="0"/>
              <a:t> на каждом уровне пирамиды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2958362-3326-4536-B999-6DDB3C151D06}"/>
              </a:ext>
            </a:extLst>
          </p:cNvPr>
          <p:cNvSpPr/>
          <p:nvPr/>
        </p:nvSpPr>
        <p:spPr>
          <a:xfrm>
            <a:off x="3689936" y="3762455"/>
            <a:ext cx="32908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изображение последовательно размывается и уменьшается в размерах, чтобы получить несколько уровней пирамиды, представляющих изображение на разных масштабах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E2B7C4A-0425-4795-8BD0-6B6F8070D9A1}"/>
              </a:ext>
            </a:extLst>
          </p:cNvPr>
          <p:cNvCxnSpPr>
            <a:cxnSpLocks/>
          </p:cNvCxnSpPr>
          <p:nvPr/>
        </p:nvCxnSpPr>
        <p:spPr>
          <a:xfrm>
            <a:off x="5769643" y="3181484"/>
            <a:ext cx="0" cy="621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017090D-07E5-4A2A-9092-C1D76FFE8AEF}"/>
              </a:ext>
            </a:extLst>
          </p:cNvPr>
          <p:cNvCxnSpPr>
            <a:cxnSpLocks/>
          </p:cNvCxnSpPr>
          <p:nvPr/>
        </p:nvCxnSpPr>
        <p:spPr>
          <a:xfrm>
            <a:off x="2019515" y="3135086"/>
            <a:ext cx="0" cy="621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0853684-9871-46DA-ABF6-23A9031C31E7}"/>
              </a:ext>
            </a:extLst>
          </p:cNvPr>
          <p:cNvSpPr/>
          <p:nvPr/>
        </p:nvSpPr>
        <p:spPr>
          <a:xfrm>
            <a:off x="7717475" y="3894715"/>
            <a:ext cx="44097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LL-компонент</a:t>
            </a:r>
            <a:r>
              <a:rPr lang="ru-RU" dirty="0"/>
              <a:t> обычно содержит основную информацию, и его можно использовать для сжатия данных с минимальными потерями.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E8C4CC3-13CC-48D1-964B-260D2D2A7C6A}"/>
              </a:ext>
            </a:extLst>
          </p:cNvPr>
          <p:cNvSpPr/>
          <p:nvPr/>
        </p:nvSpPr>
        <p:spPr>
          <a:xfrm>
            <a:off x="7747517" y="5442833"/>
            <a:ext cx="44097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Компоненты </a:t>
            </a:r>
            <a:r>
              <a:rPr lang="ru-RU" b="1" dirty="0"/>
              <a:t>HH, LH, HL</a:t>
            </a:r>
            <a:r>
              <a:rPr lang="ru-RU" dirty="0"/>
              <a:t> содержат мелкие детали и шум, и их можно обрабатывать для удаления нежелательных частот, оставляя важные детали.</a:t>
            </a:r>
          </a:p>
        </p:txBody>
      </p: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3721D0F8-C2A0-4390-A07A-6DDFDD687319}"/>
              </a:ext>
            </a:extLst>
          </p:cNvPr>
          <p:cNvCxnSpPr>
            <a:cxnSpLocks/>
          </p:cNvCxnSpPr>
          <p:nvPr/>
        </p:nvCxnSpPr>
        <p:spPr>
          <a:xfrm rot="5400000">
            <a:off x="8087430" y="3671096"/>
            <a:ext cx="534713" cy="1415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2F88191B-C9B6-4DEA-9AC6-2A98BFE1B3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58664" y="4113235"/>
            <a:ext cx="2016988" cy="947055"/>
          </a:xfrm>
          <a:prstGeom prst="curvedConnector3">
            <a:avLst>
              <a:gd name="adj1" fmla="val 818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02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3A990E-B755-4F0E-B027-94C590C4E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847" y="-10886"/>
            <a:ext cx="5290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38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AEEE78-668A-4F93-AA2F-F25CB40AEEFC}"/>
              </a:ext>
            </a:extLst>
          </p:cNvPr>
          <p:cNvSpPr/>
          <p:nvPr/>
        </p:nvSpPr>
        <p:spPr>
          <a:xfrm>
            <a:off x="4772312" y="0"/>
            <a:ext cx="2208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Декомпозиция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FF75DFA-3E2B-4538-9210-BEE66C91F090}"/>
              </a:ext>
            </a:extLst>
          </p:cNvPr>
          <p:cNvSpPr/>
          <p:nvPr/>
        </p:nvSpPr>
        <p:spPr>
          <a:xfrm>
            <a:off x="549728" y="509985"/>
            <a:ext cx="11092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Пример: трехуровневую декомпозицию (грубый базовый уровень b и два уровня детализации d1, d2) для канала яркости CIELAB.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5D1085-8B86-4169-83CD-2B4D560D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40" y="952670"/>
            <a:ext cx="5943600" cy="514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4196D-E0A9-4D96-BDE1-C5675140F4CA}"/>
              </a:ext>
            </a:extLst>
          </p:cNvPr>
          <p:cNvSpPr txBox="1"/>
          <p:nvPr/>
        </p:nvSpPr>
        <p:spPr>
          <a:xfrm>
            <a:off x="549728" y="1106263"/>
            <a:ext cx="23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 в пикселе р: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5B1084-B41C-426C-97F3-15A2525C0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9" y="1499076"/>
            <a:ext cx="3831773" cy="2369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9FA49C-32B3-4BE7-93F3-4837BF63F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786" y="1580174"/>
            <a:ext cx="2533650" cy="581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3771DE-553F-4CC1-A3FA-7E69CF403D4C}"/>
              </a:ext>
            </a:extLst>
          </p:cNvPr>
          <p:cNvSpPr txBox="1"/>
          <p:nvPr/>
        </p:nvSpPr>
        <p:spPr>
          <a:xfrm>
            <a:off x="6211066" y="1772679"/>
            <a:ext cx="121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Сигмоида</a:t>
            </a:r>
            <a:r>
              <a:rPr lang="ru-RU" dirty="0"/>
              <a:t>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6326ED-3A38-48AE-B1DF-1623C459F00F}"/>
              </a:ext>
            </a:extLst>
          </p:cNvPr>
          <p:cNvSpPr/>
          <p:nvPr/>
        </p:nvSpPr>
        <p:spPr>
          <a:xfrm>
            <a:off x="549728" y="1772679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η </a:t>
            </a:r>
            <a:r>
              <a:rPr lang="ru-RU" dirty="0"/>
              <a:t>- базовый слой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12A6E95-2C2A-493C-A2CE-3AE1D840C41C}"/>
              </a:ext>
            </a:extLst>
          </p:cNvPr>
          <p:cNvSpPr/>
          <p:nvPr/>
        </p:nvSpPr>
        <p:spPr>
          <a:xfrm>
            <a:off x="549728" y="2098579"/>
            <a:ext cx="9949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коэффициенты усиления: δ0 для базового и δ1,δ2 для слоев средней и мелкой детализации.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EDCE61-588C-4A49-BA87-026D673F5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8272"/>
            <a:ext cx="12192000" cy="21827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C22C8-0D59-4C40-827F-891E038DC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891" y="5071408"/>
            <a:ext cx="104203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76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D3D49-4DA0-4084-86F1-ECFA82CF6F0D}"/>
              </a:ext>
            </a:extLst>
          </p:cNvPr>
          <p:cNvSpPr txBox="1"/>
          <p:nvPr/>
        </p:nvSpPr>
        <p:spPr>
          <a:xfrm>
            <a:off x="892629" y="435114"/>
            <a:ext cx="11545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Практическая часть «Предобработка изображений»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C0F79-744B-451D-8CB3-B06D450EB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3" y="1578743"/>
            <a:ext cx="4636784" cy="48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05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205002-0296-4882-B730-7E361D83498E}"/>
              </a:ext>
            </a:extLst>
          </p:cNvPr>
          <p:cNvSpPr txBox="1"/>
          <p:nvPr/>
        </p:nvSpPr>
        <p:spPr>
          <a:xfrm>
            <a:off x="1022554" y="11187"/>
            <a:ext cx="7713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Предобработка единичных файлов онлайн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D1539-7076-4916-9929-4577D4222D2F}"/>
              </a:ext>
            </a:extLst>
          </p:cNvPr>
          <p:cNvSpPr txBox="1"/>
          <p:nvPr/>
        </p:nvSpPr>
        <p:spPr>
          <a:xfrm>
            <a:off x="2490422" y="119936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Онлайн ресурсы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21C8490-E182-498D-8324-6D70A18E3DFC}"/>
              </a:ext>
            </a:extLst>
          </p:cNvPr>
          <p:cNvSpPr/>
          <p:nvPr/>
        </p:nvSpPr>
        <p:spPr>
          <a:xfrm>
            <a:off x="294968" y="1384034"/>
            <a:ext cx="11897032" cy="469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Photopea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https://www.photopea.com/</a:t>
            </a:r>
            <a:endParaRPr lang="ru-RU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Image Noise Reduction - </a:t>
            </a:r>
            <a:r>
              <a:rPr lang="en-US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https://www.noiseware.com/</a:t>
            </a:r>
            <a:endParaRPr lang="ru-RU" sz="2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PineTools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Reduce Image Noise - </a:t>
            </a:r>
            <a:r>
              <a:rPr lang="en-US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https://pinetools.com/reduce-image-noise</a:t>
            </a:r>
            <a:endParaRPr lang="ru-RU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Remove Noise from Photo (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Fotor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- </a:t>
            </a:r>
            <a:r>
              <a:rPr lang="en-US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https://www.fotor.com/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LunaPic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https://www.lunapic.com/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ImgCleaner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https://www.imgcleaner.com/</a:t>
            </a:r>
            <a:endParaRPr lang="ru-RU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DeepAI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Image Denoising - </a:t>
            </a:r>
            <a:r>
              <a:rPr lang="en-US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https://deepai.org/machine-learning-model/image-denoising</a:t>
            </a:r>
            <a:endParaRPr lang="ru-RU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Adobe Spark - </a:t>
            </a:r>
            <a:r>
              <a:rPr lang="en-US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https://spark.adobe.com/</a:t>
            </a:r>
            <a:endParaRPr lang="ru-RU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VanceAI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Denoiser - </a:t>
            </a:r>
            <a:r>
              <a:rPr lang="en-US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https://vanceai.com/denoise/</a:t>
            </a:r>
            <a:endParaRPr lang="ru-RU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Canva Pro - </a:t>
            </a:r>
            <a:r>
              <a:rPr lang="en-US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https://www.canva.com/</a:t>
            </a:r>
            <a:endParaRPr lang="ru-RU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27CD515-9C57-4773-8021-B08BA254FEC8}"/>
              </a:ext>
            </a:extLst>
          </p:cNvPr>
          <p:cNvSpPr/>
          <p:nvPr/>
        </p:nvSpPr>
        <p:spPr>
          <a:xfrm>
            <a:off x="7994016" y="216310"/>
            <a:ext cx="4197984" cy="2335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Загрузите изображение</a:t>
            </a: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 выбранный онлайн-ресурс.</a:t>
            </a:r>
            <a:endParaRPr lang="ru-RU" sz="1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Выберите инструмент для 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уменьшения шума</a:t>
            </a: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фильтр</a:t>
            </a:r>
            <a:endParaRPr lang="ru-RU" sz="1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Настройте параметры</a:t>
            </a: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фильтрации</a:t>
            </a:r>
            <a:endParaRPr lang="ru-RU" sz="1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Сохраните обработанное изображение</a:t>
            </a: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 свой компьютер.</a:t>
            </a:r>
            <a:endParaRPr lang="ru-RU" sz="1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38BE50-6A61-4AA0-9C36-62AE820CD9D0}"/>
              </a:ext>
            </a:extLst>
          </p:cNvPr>
          <p:cNvSpPr/>
          <p:nvPr/>
        </p:nvSpPr>
        <p:spPr>
          <a:xfrm>
            <a:off x="511278" y="6141442"/>
            <a:ext cx="11464412" cy="606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*Эти онлайн-ресурсы позволят вам быстро и эффективно уменьшить шум на изображениях без необходимости устанавливать специальные программы или иметь глубокие знания в области обработки изображений.</a:t>
            </a:r>
            <a:endParaRPr lang="ru-RU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700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123DA5-EDB3-43B4-9ED9-344123C63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826"/>
            <a:ext cx="1195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43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87523E-34DA-4073-93F5-AC35522D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48" y="0"/>
            <a:ext cx="11729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07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AF0D0-6B91-4AAC-8B89-276A24572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10" y="336424"/>
            <a:ext cx="1158019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>
                <a:latin typeface="Arial" panose="020B0604020202020204" pitchFamily="34" charset="0"/>
              </a:rPr>
              <a:t>О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бщедоступные наборы данных (сет) с медицинскими изображениями.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Datasets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https://www.kaggle.com/datasets</a:t>
            </a: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Cancer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Imaging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Archive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(TCIA)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https://www.cancerimagingarchive.net/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ChestX-ray14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NIH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Chest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 X-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rays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LUNA16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https://luna16.grand-challenge.org/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ISIC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Archive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Skin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Imaging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Collaboration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https://www.isic-archive.com/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 DRIVE: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Retinal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Images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Vessel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http://www.isi.uu.nl/Research/Databases/DRIVE/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7. BRATS (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Brain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Tumor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Segmentation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/>
              </a:rPr>
              <a:t>https://www.med.upenn.edu/cbica/brats2020/data.html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8. COVID-19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https://github.com/ieee8023/covid-chestxray-dataset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9. APOLLO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Scape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Medical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Segmentation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0"/>
              </a:rPr>
              <a:t>https://apolloscape.auto/scene.html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10.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Series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Imaging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Studies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(OASIS)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1"/>
              </a:rPr>
              <a:t>http://www.oasis-brains.org/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Как использовать эти наборы данных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Зарегистрируйтесь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на платформах, где находятся наборы данных, таких как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TCIA или другие.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Скачайте данные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на свой компьютер. В некоторых случаях данные могут быть большими.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Обработка данных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Многие медицинские изображения сохраняются в формате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поэтому потребуется специальное ПО или библиотеки, такие как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pydicom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(в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для обработки этих файлов.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Используйте библиотеку для обработки изображений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Библиотеки, такие как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SimpleITK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scikit-image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TensorFlow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помогут вам выполнить предобработку, анализ и построение моделей машинного обучения для работы с изображениями. </a:t>
            </a:r>
          </a:p>
        </p:txBody>
      </p:sp>
    </p:spTree>
    <p:extLst>
      <p:ext uri="{BB962C8B-B14F-4D97-AF65-F5344CB8AC3E}">
        <p14:creationId xmlns:p14="http://schemas.microsoft.com/office/powerpoint/2010/main" val="1280600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8B2FE56-FA7C-4277-8DED-7B808AD3F265}"/>
              </a:ext>
            </a:extLst>
          </p:cNvPr>
          <p:cNvSpPr/>
          <p:nvPr/>
        </p:nvSpPr>
        <p:spPr>
          <a:xfrm>
            <a:off x="532288" y="6115353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https://habr.com/ru/articles/718438/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A6FD50-AC4F-42AD-AE72-A2CD73A1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21" y="0"/>
            <a:ext cx="107632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4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C11105F-905D-4B68-B4B9-E69A45D0A8E9}"/>
              </a:ext>
            </a:extLst>
          </p:cNvPr>
          <p:cNvSpPr/>
          <p:nvPr/>
        </p:nvSpPr>
        <p:spPr>
          <a:xfrm>
            <a:off x="3627721" y="294657"/>
            <a:ext cx="4550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Fira Sans"/>
              </a:rPr>
              <a:t>The Cancer Imaging Archive (TCIA)</a:t>
            </a:r>
            <a:endParaRPr lang="en-US" sz="2400" b="1" i="0" dirty="0">
              <a:solidFill>
                <a:srgbClr val="333333"/>
              </a:solidFill>
              <a:effectLst/>
              <a:latin typeface="Fira San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44B588F-5187-44E6-ADC0-B7DEE4853E2A}"/>
              </a:ext>
            </a:extLst>
          </p:cNvPr>
          <p:cNvSpPr/>
          <p:nvPr/>
        </p:nvSpPr>
        <p:spPr>
          <a:xfrm>
            <a:off x="608095" y="940988"/>
            <a:ext cx="105893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ru-RU" dirty="0"/>
            </a:br>
            <a:r>
              <a:rPr lang="ru-RU" dirty="0" err="1">
                <a:latin typeface="-apple-system"/>
                <a:hlinkClick r:id="rId2"/>
              </a:rPr>
              <a:t>The</a:t>
            </a:r>
            <a:r>
              <a:rPr lang="ru-RU" dirty="0">
                <a:latin typeface="-apple-system"/>
                <a:hlinkClick r:id="rId2"/>
              </a:rPr>
              <a:t> </a:t>
            </a:r>
            <a:r>
              <a:rPr lang="ru-RU" dirty="0" err="1">
                <a:latin typeface="-apple-system"/>
                <a:hlinkClick r:id="rId2"/>
              </a:rPr>
              <a:t>Cancer</a:t>
            </a:r>
            <a:r>
              <a:rPr lang="ru-RU" dirty="0">
                <a:latin typeface="-apple-system"/>
                <a:hlinkClick r:id="rId2"/>
              </a:rPr>
              <a:t> </a:t>
            </a:r>
            <a:r>
              <a:rPr lang="ru-RU" dirty="0" err="1">
                <a:latin typeface="-apple-system"/>
                <a:hlinkClick r:id="rId2"/>
              </a:rPr>
              <a:t>Imaging</a:t>
            </a:r>
            <a:r>
              <a:rPr lang="ru-RU" dirty="0">
                <a:latin typeface="-apple-system"/>
                <a:hlinkClick r:id="rId2"/>
              </a:rPr>
              <a:t> </a:t>
            </a:r>
            <a:r>
              <a:rPr lang="ru-RU" dirty="0" err="1">
                <a:latin typeface="-apple-system"/>
                <a:hlinkClick r:id="rId2"/>
              </a:rPr>
              <a:t>Archive</a:t>
            </a:r>
            <a:r>
              <a:rPr lang="ru-RU" dirty="0">
                <a:latin typeface="-apple-system"/>
                <a:hlinkClick r:id="rId2"/>
              </a:rPr>
              <a:t> (TCIA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), финансируемый Национальным институтом онкологии США (NCI) — это место хранения в открытом доступе радиологических и гистопатологических снимков, в основном в формате DICOM, представляющих </a:t>
            </a:r>
            <a:r>
              <a:rPr lang="ru-RU" dirty="0">
                <a:latin typeface="-apple-system"/>
                <a:hlinkClick r:id="rId3"/>
              </a:rPr>
              <a:t>21 тип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 рака. Коллекции данных разделены по заболеваниям (рак груди и так далее), модальности снимков (КТ, МРТ и так далее) и задачам исследований. Архив также дополняет снимки имеющимися вспомогательными данными, такими как подробности лечения, результаты лечения и геномика.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13F6F3-FBA9-4A35-9D18-6E6AAFEF2403}"/>
              </a:ext>
            </a:extLst>
          </p:cNvPr>
          <p:cNvSpPr/>
          <p:nvPr/>
        </p:nvSpPr>
        <p:spPr>
          <a:xfrm>
            <a:off x="3931169" y="756322"/>
            <a:ext cx="3943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https://www.cancerimagingarchive.net/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A3224E3-994A-46A8-B85E-9DE51DF79214}"/>
              </a:ext>
            </a:extLst>
          </p:cNvPr>
          <p:cNvSpPr/>
          <p:nvPr/>
        </p:nvSpPr>
        <p:spPr>
          <a:xfrm>
            <a:off x="3200558" y="6434901"/>
            <a:ext cx="5790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https://www.cancerimagingarchive.net/browse-collections/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DD06DA-420A-4EC8-86CF-A39A49446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22" y="2968375"/>
            <a:ext cx="8642555" cy="32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9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79B2F4-87F8-4AEC-BCB7-3B36A4796A3E}"/>
              </a:ext>
            </a:extLst>
          </p:cNvPr>
          <p:cNvSpPr/>
          <p:nvPr/>
        </p:nvSpPr>
        <p:spPr>
          <a:xfrm>
            <a:off x="737420" y="950028"/>
            <a:ext cx="10078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1. </a:t>
            </a:r>
            <a:r>
              <a:rPr lang="ru-RU" dirty="0"/>
              <a:t>Напрямую с таких платформ, как </a:t>
            </a:r>
            <a:r>
              <a:rPr lang="ru-RU" dirty="0" err="1"/>
              <a:t>Kaggle</a:t>
            </a:r>
            <a:r>
              <a:rPr lang="ru-RU" dirty="0"/>
              <a:t>, TCIA или с других источников, с помощью их API или командной строки (см. инструкцию по загрузке файлов в репозитории)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81FA2C-5A79-4F79-A4C8-46FC133C8197}"/>
              </a:ext>
            </a:extLst>
          </p:cNvPr>
          <p:cNvSpPr/>
          <p:nvPr/>
        </p:nvSpPr>
        <p:spPr>
          <a:xfrm>
            <a:off x="3521862" y="333987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Как загрузить данные в </a:t>
            </a:r>
            <a:r>
              <a:rPr lang="ru-RU" sz="2400" dirty="0" err="1"/>
              <a:t>Google</a:t>
            </a:r>
            <a:r>
              <a:rPr lang="ru-RU" sz="2400" dirty="0"/>
              <a:t> </a:t>
            </a:r>
            <a:r>
              <a:rPr lang="ru-RU" sz="2400" dirty="0" err="1"/>
              <a:t>Colab</a:t>
            </a:r>
            <a:endParaRPr lang="ru-RU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6B9CDC2-95B5-4800-8B2A-38852F966E32}"/>
              </a:ext>
            </a:extLst>
          </p:cNvPr>
          <p:cNvSpPr/>
          <p:nvPr/>
        </p:nvSpPr>
        <p:spPr>
          <a:xfrm>
            <a:off x="737420" y="2293045"/>
            <a:ext cx="109727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2</a:t>
            </a:r>
            <a:r>
              <a:rPr lang="ru-RU" dirty="0"/>
              <a:t>. Загрузка с локального компьютера:</a:t>
            </a:r>
          </a:p>
          <a:p>
            <a:endParaRPr lang="ru-RU" dirty="0"/>
          </a:p>
          <a:p>
            <a:r>
              <a:rPr lang="ru-RU" dirty="0"/>
              <a:t>   </a:t>
            </a:r>
            <a:r>
              <a:rPr lang="en-US" dirty="0"/>
              <a:t>from </a:t>
            </a:r>
            <a:r>
              <a:rPr lang="en-US" dirty="0" err="1"/>
              <a:t>google.colab</a:t>
            </a:r>
            <a:r>
              <a:rPr lang="en-US" dirty="0"/>
              <a:t> import </a:t>
            </a:r>
            <a:r>
              <a:rPr lang="en-US" dirty="0" err="1"/>
              <a:t>filesuploaded</a:t>
            </a:r>
            <a:r>
              <a:rPr lang="en-US" dirty="0"/>
              <a:t> = </a:t>
            </a:r>
            <a:r>
              <a:rPr lang="en-US" dirty="0" err="1"/>
              <a:t>files.upload</a:t>
            </a:r>
            <a:r>
              <a:rPr lang="en-US" dirty="0"/>
              <a:t>()</a:t>
            </a:r>
            <a:endParaRPr lang="ru-RU" dirty="0"/>
          </a:p>
          <a:p>
            <a:endParaRPr lang="ru-RU" dirty="0"/>
          </a:p>
          <a:p>
            <a:r>
              <a:rPr lang="ru-RU" b="1" dirty="0"/>
              <a:t>3</a:t>
            </a:r>
            <a:r>
              <a:rPr lang="ru-RU" dirty="0"/>
              <a:t>. Использование </a:t>
            </a:r>
            <a:r>
              <a:rPr lang="en-US" dirty="0"/>
              <a:t>Google Drive</a:t>
            </a:r>
            <a:r>
              <a:rPr lang="ru-RU" dirty="0"/>
              <a:t>. Можно подключить </a:t>
            </a:r>
            <a:r>
              <a:rPr lang="en-US" dirty="0"/>
              <a:t>Google Drive, </a:t>
            </a:r>
            <a:r>
              <a:rPr lang="ru-RU" dirty="0"/>
              <a:t>чтобы получить доступ к большим наборам данных:</a:t>
            </a:r>
          </a:p>
          <a:p>
            <a:endParaRPr lang="ru-RU" dirty="0"/>
          </a:p>
          <a:p>
            <a:r>
              <a:rPr lang="en-US" dirty="0"/>
              <a:t>from </a:t>
            </a:r>
            <a:r>
              <a:rPr lang="en-US" dirty="0" err="1"/>
              <a:t>google.colab</a:t>
            </a:r>
            <a:r>
              <a:rPr lang="en-US" dirty="0"/>
              <a:t> import </a:t>
            </a:r>
            <a:r>
              <a:rPr lang="en-US" dirty="0" err="1"/>
              <a:t>drivedrive.mount</a:t>
            </a:r>
            <a:r>
              <a:rPr lang="en-US" dirty="0"/>
              <a:t>('/content/drive’)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После этого вы сможете использовать изображения, которые находятся в </a:t>
            </a:r>
            <a:r>
              <a:rPr lang="en-US" dirty="0"/>
              <a:t>Google Drive, </a:t>
            </a:r>
            <a:r>
              <a:rPr lang="ru-RU" dirty="0"/>
              <a:t>например:</a:t>
            </a:r>
          </a:p>
          <a:p>
            <a:r>
              <a:rPr lang="en-US" dirty="0" err="1"/>
              <a:t>input_folder</a:t>
            </a:r>
            <a:r>
              <a:rPr lang="en-US" dirty="0"/>
              <a:t> = '/content/drive/</a:t>
            </a:r>
            <a:r>
              <a:rPr lang="en-US" dirty="0" err="1"/>
              <a:t>MyDrive</a:t>
            </a:r>
            <a:r>
              <a:rPr lang="en-US" dirty="0"/>
              <a:t>/images'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029BB-5FD9-47CA-8DF2-6DDD004403F9}"/>
              </a:ext>
            </a:extLst>
          </p:cNvPr>
          <p:cNvSpPr txBox="1"/>
          <p:nvPr/>
        </p:nvSpPr>
        <p:spPr>
          <a:xfrm>
            <a:off x="1037334" y="1760036"/>
            <a:ext cx="473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загрузки с </a:t>
            </a:r>
            <a:r>
              <a:rPr lang="en-US" dirty="0"/>
              <a:t>TCIA</a:t>
            </a:r>
            <a:r>
              <a:rPr lang="ru-RU" dirty="0"/>
              <a:t> в блокноте </a:t>
            </a:r>
            <a:r>
              <a:rPr lang="en-US" dirty="0" err="1"/>
              <a:t>Data.ipynb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8565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AC8B2-BFF2-47D8-A5A1-AFC123A9F1DB}"/>
              </a:ext>
            </a:extLst>
          </p:cNvPr>
          <p:cNvSpPr txBox="1"/>
          <p:nvPr/>
        </p:nvSpPr>
        <p:spPr>
          <a:xfrm>
            <a:off x="1661651" y="69981"/>
            <a:ext cx="941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Предобработка сетов в </a:t>
            </a:r>
            <a:r>
              <a:rPr lang="en-US" sz="3200" dirty="0"/>
              <a:t>python</a:t>
            </a:r>
            <a:r>
              <a:rPr lang="ru-RU" sz="3200" dirty="0"/>
              <a:t>. Практическая работа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0549D1-17DF-4997-A8B6-14067B345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49" y="881097"/>
            <a:ext cx="6590226" cy="42380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6AF009-C8F7-44BB-8DDA-92E05395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" y="4592819"/>
            <a:ext cx="12192000" cy="21952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95148D76-5C5C-4496-80A4-4CA558BC2074}"/>
              </a:ext>
            </a:extLst>
          </p:cNvPr>
          <p:cNvSpPr/>
          <p:nvPr/>
        </p:nvSpPr>
        <p:spPr>
          <a:xfrm>
            <a:off x="5791200" y="3744686"/>
            <a:ext cx="1959429" cy="457200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5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D77A5-1025-400B-B735-6472FD2A9159}"/>
              </a:ext>
            </a:extLst>
          </p:cNvPr>
          <p:cNvSpPr/>
          <p:nvPr/>
        </p:nvSpPr>
        <p:spPr>
          <a:xfrm>
            <a:off x="821473" y="58846"/>
            <a:ext cx="10861288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Особенности основных цветовых пространств для коррекции медицинских изображений</a:t>
            </a:r>
          </a:p>
          <a:p>
            <a:pPr algn="ctr"/>
            <a:endParaRPr lang="ru-RU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400" dirty="0"/>
              <a:t>1. </a:t>
            </a:r>
            <a:r>
              <a:rPr lang="ru-RU" sz="2400" b="1" dirty="0"/>
              <a:t>RGB </a:t>
            </a:r>
            <a:r>
              <a:rPr lang="ru-RU" sz="2400" dirty="0"/>
              <a:t>(</a:t>
            </a:r>
            <a:r>
              <a:rPr lang="ru-RU" sz="2400" dirty="0" err="1"/>
              <a:t>Red</a:t>
            </a:r>
            <a:r>
              <a:rPr lang="ru-RU" sz="2400" dirty="0"/>
              <a:t>, </a:t>
            </a:r>
            <a:r>
              <a:rPr lang="ru-RU" sz="2400" dirty="0" err="1"/>
              <a:t>Green</a:t>
            </a:r>
            <a:r>
              <a:rPr lang="ru-RU" sz="2400" dirty="0"/>
              <a:t>, </a:t>
            </a:r>
            <a:r>
              <a:rPr lang="ru-RU" sz="2400" dirty="0" err="1"/>
              <a:t>Blue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/>
              <a:t>CMYK</a:t>
            </a:r>
            <a:r>
              <a:rPr lang="en-US" sz="2000" dirty="0"/>
              <a:t>(</a:t>
            </a:r>
            <a:r>
              <a:rPr lang="ru-RU" altLang="ru-RU" sz="2000" dirty="0" err="1">
                <a:latin typeface="Arial" panose="020B0604020202020204" pitchFamily="34" charset="0"/>
              </a:rPr>
              <a:t>Cyan</a:t>
            </a:r>
            <a:r>
              <a:rPr lang="en-US" altLang="ru-RU" sz="2000" dirty="0">
                <a:latin typeface="Arial" panose="020B0604020202020204" pitchFamily="34" charset="0"/>
              </a:rPr>
              <a:t>, </a:t>
            </a:r>
            <a:r>
              <a:rPr lang="ru-RU" altLang="ru-RU" sz="2000" dirty="0" err="1">
                <a:latin typeface="Arial" panose="020B0604020202020204" pitchFamily="34" charset="0"/>
              </a:rPr>
              <a:t>Magenta</a:t>
            </a:r>
            <a:r>
              <a:rPr lang="en-US" altLang="ru-RU" sz="2000" dirty="0">
                <a:latin typeface="Arial" panose="020B0604020202020204" pitchFamily="34" charset="0"/>
              </a:rPr>
              <a:t>,</a:t>
            </a:r>
            <a:r>
              <a:rPr lang="ru-RU" altLang="ru-RU" sz="2000" dirty="0" err="1">
                <a:latin typeface="Arial" panose="020B0604020202020204" pitchFamily="34" charset="0"/>
              </a:rPr>
              <a:t>Yellow</a:t>
            </a:r>
            <a:r>
              <a:rPr lang="en-US" altLang="ru-RU" sz="2000" dirty="0">
                <a:latin typeface="Arial" panose="020B0604020202020204" pitchFamily="34" charset="0"/>
              </a:rPr>
              <a:t>,</a:t>
            </a:r>
            <a:r>
              <a:rPr lang="ru-RU" altLang="ru-RU" sz="2000" dirty="0" err="1">
                <a:latin typeface="Arial" panose="020B0604020202020204" pitchFamily="34" charset="0"/>
              </a:rPr>
              <a:t>Key</a:t>
            </a:r>
            <a:r>
              <a:rPr lang="ru-RU" altLang="ru-RU" sz="2000" dirty="0">
                <a:latin typeface="Arial" panose="020B0604020202020204" pitchFamily="34" charset="0"/>
              </a:rPr>
              <a:t> (</a:t>
            </a:r>
            <a:r>
              <a:rPr lang="ru-RU" altLang="ru-RU" sz="2000" dirty="0" err="1">
                <a:latin typeface="Arial" panose="020B0604020202020204" pitchFamily="34" charset="0"/>
              </a:rPr>
              <a:t>Black</a:t>
            </a:r>
            <a:r>
              <a:rPr lang="ru-RU" altLang="ru-RU" sz="2000" dirty="0">
                <a:latin typeface="Arial" panose="020B0604020202020204" pitchFamily="34" charset="0"/>
              </a:rPr>
              <a:t>) </a:t>
            </a:r>
            <a:r>
              <a:rPr lang="en-US" sz="2000" dirty="0"/>
              <a:t>)</a:t>
            </a:r>
            <a:r>
              <a:rPr lang="ru-RU" sz="2400" dirty="0"/>
              <a:t>:</a:t>
            </a:r>
          </a:p>
          <a:p>
            <a:r>
              <a:rPr lang="ru-RU" sz="2000" dirty="0"/>
              <a:t>   - Основное аддитивное цветовое пространство.</a:t>
            </a:r>
          </a:p>
          <a:p>
            <a:r>
              <a:rPr lang="ru-RU" sz="2000" dirty="0"/>
              <a:t>   - Используется в основном для визуализации.</a:t>
            </a:r>
          </a:p>
          <a:p>
            <a:r>
              <a:rPr lang="ru-RU" sz="2000" dirty="0"/>
              <a:t>   - Мало подходит для коррекции, так как цветовые компоненты взаимосвязаны и изменение одной компоненты может сильно повлиять на другие.</a:t>
            </a:r>
          </a:p>
          <a:p>
            <a:endParaRPr lang="ru-RU" sz="2400" dirty="0"/>
          </a:p>
          <a:p>
            <a:r>
              <a:rPr lang="ru-RU" sz="2400" dirty="0"/>
              <a:t>2. </a:t>
            </a:r>
            <a:r>
              <a:rPr lang="ru-RU" sz="2400" b="1" dirty="0"/>
              <a:t>HSV</a:t>
            </a:r>
            <a:r>
              <a:rPr lang="ru-RU" sz="2400" dirty="0"/>
              <a:t> (</a:t>
            </a:r>
            <a:r>
              <a:rPr lang="ru-RU" sz="2400" dirty="0" err="1"/>
              <a:t>Hue</a:t>
            </a:r>
            <a:r>
              <a:rPr lang="ru-RU" sz="2400" dirty="0"/>
              <a:t>, </a:t>
            </a:r>
            <a:r>
              <a:rPr lang="ru-RU" sz="2400" dirty="0" err="1"/>
              <a:t>Saturation</a:t>
            </a:r>
            <a:r>
              <a:rPr lang="ru-RU" sz="2400" dirty="0"/>
              <a:t>, </a:t>
            </a:r>
            <a:r>
              <a:rPr lang="ru-RU" sz="2400" dirty="0" err="1"/>
              <a:t>Value</a:t>
            </a:r>
            <a:r>
              <a:rPr lang="ru-RU" sz="2400" dirty="0"/>
              <a:t>)</a:t>
            </a:r>
            <a:r>
              <a:rPr lang="en-US" sz="2400" dirty="0"/>
              <a:t> HSL/HSI </a:t>
            </a:r>
            <a:r>
              <a:rPr lang="ru-RU" sz="2400" dirty="0"/>
              <a:t>:</a:t>
            </a:r>
          </a:p>
          <a:p>
            <a:r>
              <a:rPr lang="ru-RU" sz="2400" dirty="0"/>
              <a:t>   - </a:t>
            </a:r>
            <a:r>
              <a:rPr lang="ru-RU" sz="2000" dirty="0"/>
              <a:t>Представляет цвета через оттенок, насыщенность и яркость.</a:t>
            </a:r>
          </a:p>
          <a:p>
            <a:r>
              <a:rPr lang="ru-RU" sz="2000" dirty="0"/>
              <a:t>   - Удобно для регулировки цвета и яркости независимо.</a:t>
            </a:r>
          </a:p>
          <a:p>
            <a:r>
              <a:rPr lang="ru-RU" sz="2000" dirty="0"/>
              <a:t>   - Часто используется для улучшения контраста и выделения деталей, особенно для различения тканей.</a:t>
            </a:r>
          </a:p>
          <a:p>
            <a:r>
              <a:rPr lang="ru-RU" sz="2400" dirty="0"/>
              <a:t>3. </a:t>
            </a:r>
            <a:r>
              <a:rPr lang="ru-RU" sz="2400" b="1" dirty="0" err="1"/>
              <a:t>Grayscale</a:t>
            </a:r>
            <a:r>
              <a:rPr lang="ru-RU" sz="2400" dirty="0"/>
              <a:t> (Оттенки серого):</a:t>
            </a:r>
          </a:p>
          <a:p>
            <a:r>
              <a:rPr lang="ru-RU" sz="2000" dirty="0"/>
              <a:t>   - Преобразует изображение в монохромное, сохраняя только яркость.</a:t>
            </a:r>
          </a:p>
          <a:p>
            <a:r>
              <a:rPr lang="ru-RU" sz="2000" dirty="0"/>
              <a:t>   - Используется для анализа и обработки, так как удаляет отвлекающие цветовые данные.</a:t>
            </a:r>
          </a:p>
          <a:p>
            <a:r>
              <a:rPr lang="ru-RU" sz="2000" dirty="0"/>
              <a:t>   - Часто применяется при обработке рентгеновских, МРТ и КТ изображений.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68562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A67B9F-9C27-429B-9AFA-FD5B0EBFD3ED}"/>
              </a:ext>
            </a:extLst>
          </p:cNvPr>
          <p:cNvSpPr txBox="1"/>
          <p:nvPr/>
        </p:nvSpPr>
        <p:spPr>
          <a:xfrm>
            <a:off x="1661651" y="69981"/>
            <a:ext cx="941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Предобработка сетов в </a:t>
            </a:r>
            <a:r>
              <a:rPr lang="en-US" sz="3200" dirty="0"/>
              <a:t>python</a:t>
            </a:r>
            <a:r>
              <a:rPr lang="ru-RU" sz="3200" dirty="0"/>
              <a:t>. Практическая работа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315547-D48A-4FFB-A0D2-E87F5336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5" y="2058510"/>
            <a:ext cx="12192000" cy="49434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D8AA51-3A9E-4D36-9218-C92DC7330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83" y="654756"/>
            <a:ext cx="4642117" cy="601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52E0DB-78DF-44A6-86A7-4229214F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88" y="1890025"/>
            <a:ext cx="10010775" cy="4086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75B5E-3604-499A-9AD0-FC740D0CFC16}"/>
              </a:ext>
            </a:extLst>
          </p:cNvPr>
          <p:cNvSpPr txBox="1"/>
          <p:nvPr/>
        </p:nvSpPr>
        <p:spPr>
          <a:xfrm>
            <a:off x="1661651" y="69981"/>
            <a:ext cx="941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Предобработка сетов в </a:t>
            </a:r>
            <a:r>
              <a:rPr lang="en-US" sz="3200" dirty="0"/>
              <a:t>python</a:t>
            </a:r>
            <a:r>
              <a:rPr lang="ru-RU" sz="3200" dirty="0"/>
              <a:t>. Практическая работа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73CC9-A82E-4FF1-9CC7-C4CA5D3D0FB0}"/>
              </a:ext>
            </a:extLst>
          </p:cNvPr>
          <p:cNvSpPr txBox="1"/>
          <p:nvPr/>
        </p:nvSpPr>
        <p:spPr>
          <a:xfrm>
            <a:off x="614370" y="1145372"/>
            <a:ext cx="1117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Шаг 1</a:t>
            </a:r>
            <a:r>
              <a:rPr lang="ru-RU" dirty="0"/>
              <a:t>. Создадим запрос </a:t>
            </a:r>
            <a:r>
              <a:rPr lang="en-US" altLang="ja-JP" dirty="0"/>
              <a:t>API </a:t>
            </a:r>
            <a:r>
              <a:rPr lang="ru-RU" altLang="ja-JP" dirty="0"/>
              <a:t>для получения изображения коллекции. Данные будут получены в </a:t>
            </a:r>
            <a:r>
              <a:rPr lang="ru-RU" dirty="0"/>
              <a:t>возвращаются в формате </a:t>
            </a:r>
            <a:r>
              <a:rPr lang="en-US" dirty="0"/>
              <a:t>JSON. </a:t>
            </a:r>
            <a:r>
              <a:rPr lang="ru-RU" altLang="ja-JP" dirty="0"/>
              <a:t> 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48F9DC8-5BD7-4379-9257-8224D58E9EE6}"/>
              </a:ext>
            </a:extLst>
          </p:cNvPr>
          <p:cNvSpPr/>
          <p:nvPr/>
        </p:nvSpPr>
        <p:spPr>
          <a:xfrm>
            <a:off x="278186" y="1961055"/>
            <a:ext cx="45352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Данные </a:t>
            </a:r>
            <a:r>
              <a:rPr lang="en-US" b="1" dirty="0"/>
              <a:t>JSON</a:t>
            </a:r>
          </a:p>
          <a:p>
            <a:r>
              <a:rPr lang="en-US" dirty="0" err="1"/>
              <a:t>SeriesInstanceUID</a:t>
            </a:r>
            <a:r>
              <a:rPr lang="en-US" dirty="0"/>
              <a:t>:</a:t>
            </a:r>
          </a:p>
          <a:p>
            <a:r>
              <a:rPr lang="ru-RU" dirty="0"/>
              <a:t>Уникальный идентификатор серии изображений.</a:t>
            </a:r>
            <a:endParaRPr lang="en-US" dirty="0"/>
          </a:p>
          <a:p>
            <a:r>
              <a:rPr lang="en-US" dirty="0" err="1"/>
              <a:t>StudyInstanceUID</a:t>
            </a:r>
            <a:r>
              <a:rPr lang="en-US" dirty="0"/>
              <a:t>:</a:t>
            </a:r>
          </a:p>
          <a:p>
            <a:r>
              <a:rPr lang="en-US" dirty="0"/>
              <a:t> </a:t>
            </a:r>
            <a:r>
              <a:rPr lang="ru-RU" dirty="0"/>
              <a:t>Уникальный идентификатор исследования.</a:t>
            </a:r>
            <a:endParaRPr lang="en-US" dirty="0"/>
          </a:p>
          <a:p>
            <a:r>
              <a:rPr lang="en-US" dirty="0" err="1"/>
              <a:t>SeriesDescription</a:t>
            </a:r>
            <a:r>
              <a:rPr lang="en-US" dirty="0"/>
              <a:t>: </a:t>
            </a:r>
          </a:p>
          <a:p>
            <a:r>
              <a:rPr lang="ru-RU" dirty="0"/>
              <a:t>Описание серии.</a:t>
            </a:r>
            <a:endParaRPr lang="en-US" dirty="0"/>
          </a:p>
          <a:p>
            <a:r>
              <a:rPr lang="en-US" dirty="0"/>
              <a:t>Modality: </a:t>
            </a:r>
            <a:r>
              <a:rPr lang="ru-RU" dirty="0"/>
              <a:t>Тип модальности (например, </a:t>
            </a:r>
            <a:r>
              <a:rPr lang="en-US" dirty="0"/>
              <a:t>CT, MRI, PET).</a:t>
            </a:r>
          </a:p>
          <a:p>
            <a:r>
              <a:rPr lang="en-US" dirty="0" err="1"/>
              <a:t>BodyPartExamined</a:t>
            </a:r>
            <a:r>
              <a:rPr lang="en-US" dirty="0"/>
              <a:t>: </a:t>
            </a:r>
          </a:p>
          <a:p>
            <a:r>
              <a:rPr lang="ru-RU" dirty="0"/>
              <a:t>Область тела, подвергнутая исследованию.</a:t>
            </a:r>
            <a:endParaRPr lang="en-US" dirty="0"/>
          </a:p>
          <a:p>
            <a:r>
              <a:rPr lang="en-US" dirty="0" err="1"/>
              <a:t>ProtocolName</a:t>
            </a:r>
            <a:r>
              <a:rPr lang="en-US" dirty="0"/>
              <a:t>: </a:t>
            </a:r>
            <a:r>
              <a:rPr lang="ru-RU" dirty="0"/>
              <a:t>Название используемого протокола.</a:t>
            </a:r>
            <a:endParaRPr lang="en-US" dirty="0"/>
          </a:p>
          <a:p>
            <a:r>
              <a:rPr lang="en-US" dirty="0"/>
              <a:t>Manufacturer: </a:t>
            </a:r>
            <a:r>
              <a:rPr lang="ru-RU" dirty="0"/>
              <a:t>Производитель оборудования.</a:t>
            </a:r>
          </a:p>
        </p:txBody>
      </p:sp>
    </p:spTree>
    <p:extLst>
      <p:ext uri="{BB962C8B-B14F-4D97-AF65-F5344CB8AC3E}">
        <p14:creationId xmlns:p14="http://schemas.microsoft.com/office/powerpoint/2010/main" val="3293664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E5739B-F187-4D6C-B7A4-FD295CB8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14"/>
            <a:ext cx="12192000" cy="5309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DDDF4-377E-4D2D-92AA-5114BA221E1E}"/>
              </a:ext>
            </a:extLst>
          </p:cNvPr>
          <p:cNvSpPr txBox="1"/>
          <p:nvPr/>
        </p:nvSpPr>
        <p:spPr>
          <a:xfrm>
            <a:off x="1661651" y="69981"/>
            <a:ext cx="941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Предобработка сетов в </a:t>
            </a:r>
            <a:r>
              <a:rPr lang="en-US" sz="3200" dirty="0"/>
              <a:t>python</a:t>
            </a:r>
            <a:r>
              <a:rPr lang="ru-RU" sz="3200" dirty="0"/>
              <a:t>. Практическая работа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C8BEE-0569-4D59-BCE8-C5CDDB5D6E3C}"/>
              </a:ext>
            </a:extLst>
          </p:cNvPr>
          <p:cNvSpPr txBox="1"/>
          <p:nvPr/>
        </p:nvSpPr>
        <p:spPr>
          <a:xfrm>
            <a:off x="1213934" y="812969"/>
            <a:ext cx="68305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Шаг </a:t>
            </a:r>
            <a:r>
              <a:rPr lang="en-US" b="1" dirty="0"/>
              <a:t>2</a:t>
            </a:r>
            <a:r>
              <a:rPr lang="en-US" dirty="0"/>
              <a:t>. </a:t>
            </a:r>
            <a:r>
              <a:rPr lang="ru-RU" dirty="0"/>
              <a:t>Обработка данных </a:t>
            </a:r>
            <a:r>
              <a:rPr lang="en-US" dirty="0"/>
              <a:t>JSON</a:t>
            </a:r>
            <a:r>
              <a:rPr lang="ru-RU" dirty="0"/>
              <a:t>. Получаем </a:t>
            </a:r>
            <a:r>
              <a:rPr lang="ru-RU" dirty="0" err="1"/>
              <a:t>заархированные</a:t>
            </a:r>
            <a:r>
              <a:rPr lang="ru-RU" dirty="0"/>
              <a:t> данные.</a:t>
            </a:r>
          </a:p>
        </p:txBody>
      </p:sp>
    </p:spTree>
    <p:extLst>
      <p:ext uri="{BB962C8B-B14F-4D97-AF65-F5344CB8AC3E}">
        <p14:creationId xmlns:p14="http://schemas.microsoft.com/office/powerpoint/2010/main" val="457512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22F107-CA61-4336-8210-940E3043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6" y="0"/>
            <a:ext cx="11484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13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12AD23-8ADE-43BA-9A08-B8011EB6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08" y="431986"/>
            <a:ext cx="5578338" cy="1897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80A76D-5590-4791-8A78-77844DA2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46" y="179931"/>
            <a:ext cx="6257925" cy="62388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745E1D-6576-4A47-9BD6-DA6AE9925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147" y="4669567"/>
            <a:ext cx="2066925" cy="1038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FD976-CB36-4121-BEFD-7543BAF87CC6}"/>
              </a:ext>
            </a:extLst>
          </p:cNvPr>
          <p:cNvSpPr txBox="1"/>
          <p:nvPr/>
        </p:nvSpPr>
        <p:spPr>
          <a:xfrm>
            <a:off x="9605147" y="4106809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Список библиотек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A6AD591-3D73-4DF8-A892-ABB30548D620}"/>
              </a:ext>
            </a:extLst>
          </p:cNvPr>
          <p:cNvSpPr/>
          <p:nvPr/>
        </p:nvSpPr>
        <p:spPr>
          <a:xfrm>
            <a:off x="519928" y="2145799"/>
            <a:ext cx="56693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1. </a:t>
            </a:r>
            <a:r>
              <a:rPr lang="ru-RU" sz="1400" dirty="0" err="1"/>
              <a:t>os</a:t>
            </a:r>
            <a:r>
              <a:rPr lang="ru-RU" sz="1400" dirty="0"/>
              <a:t>  </a:t>
            </a:r>
          </a:p>
          <a:p>
            <a:r>
              <a:rPr lang="ru-RU" sz="1400" dirty="0"/>
              <a:t>   - Стандартная библиотека </a:t>
            </a:r>
            <a:r>
              <a:rPr lang="ru-RU" sz="1400" dirty="0" err="1"/>
              <a:t>Python</a:t>
            </a:r>
            <a:r>
              <a:rPr lang="ru-RU" sz="1400" dirty="0"/>
              <a:t> для работы с операционной системой. Позволяет выполнять операции с файлами и папками. </a:t>
            </a:r>
          </a:p>
          <a:p>
            <a:r>
              <a:rPr lang="ru-RU" sz="1400" dirty="0"/>
              <a:t>2. cv2</a:t>
            </a:r>
          </a:p>
          <a:p>
            <a:r>
              <a:rPr lang="ru-RU" sz="1400" dirty="0"/>
              <a:t>   Библиотека </a:t>
            </a:r>
            <a:r>
              <a:rPr lang="ru-RU" sz="1400" dirty="0" err="1"/>
              <a:t>OpenCV</a:t>
            </a:r>
            <a:r>
              <a:rPr lang="ru-RU" sz="1400" dirty="0"/>
              <a:t> для компьютерного зрения и обработки изображений. Используется для чтения, обработки, анализа изображений и видео.</a:t>
            </a:r>
          </a:p>
          <a:p>
            <a:r>
              <a:rPr lang="ru-RU" sz="1400" dirty="0"/>
              <a:t>3. </a:t>
            </a:r>
            <a:r>
              <a:rPr lang="ru-RU" sz="1400" dirty="0" err="1"/>
              <a:t>numpy</a:t>
            </a:r>
            <a:endParaRPr lang="ru-RU" sz="1400" dirty="0"/>
          </a:p>
          <a:p>
            <a:r>
              <a:rPr lang="ru-RU" sz="1400" dirty="0"/>
              <a:t>   Библиотека для работы с многомерными массивами и выполнения численных вычислений. </a:t>
            </a:r>
          </a:p>
          <a:p>
            <a:r>
              <a:rPr lang="ru-RU" sz="1400" dirty="0"/>
              <a:t>4. </a:t>
            </a:r>
            <a:r>
              <a:rPr lang="ru-RU" sz="1400" dirty="0" err="1"/>
              <a:t>pydicom</a:t>
            </a:r>
            <a:endParaRPr lang="ru-RU" sz="1400" dirty="0"/>
          </a:p>
          <a:p>
            <a:r>
              <a:rPr lang="ru-RU" sz="1400" dirty="0"/>
              <a:t>   - Библиотека для работы с DICOM-файлами (медицинские изображения). Позволяет загружать, анализировать, модифицировать и сохранять файлы в формате DICOM.</a:t>
            </a:r>
          </a:p>
          <a:p>
            <a:r>
              <a:rPr lang="ru-RU" sz="1400" dirty="0"/>
              <a:t>5. </a:t>
            </a:r>
            <a:r>
              <a:rPr lang="ru-RU" sz="1400" dirty="0" err="1"/>
              <a:t>matplotlib.pyplot</a:t>
            </a:r>
            <a:endParaRPr lang="ru-RU" sz="1400" dirty="0"/>
          </a:p>
          <a:p>
            <a:r>
              <a:rPr lang="ru-RU" sz="1400" dirty="0"/>
              <a:t>   - Модуль библиотеки </a:t>
            </a:r>
            <a:r>
              <a:rPr lang="ru-RU" sz="1400" dirty="0" err="1"/>
              <a:t>Matplotlib</a:t>
            </a:r>
            <a:r>
              <a:rPr lang="ru-RU" sz="1400" dirty="0"/>
              <a:t>, предназначенный для визуализации данных. Используется для построения графиков, отображения изображений и других визуальных элементов.</a:t>
            </a:r>
          </a:p>
          <a:p>
            <a:r>
              <a:rPr lang="ru-RU" sz="1400" dirty="0"/>
              <a:t>6. </a:t>
            </a:r>
            <a:r>
              <a:rPr lang="ru-RU" sz="1400" dirty="0" err="1"/>
              <a:t>skimage.exposure</a:t>
            </a:r>
            <a:endParaRPr lang="ru-RU" sz="1400" dirty="0"/>
          </a:p>
          <a:p>
            <a:r>
              <a:rPr lang="ru-RU" sz="1400" dirty="0"/>
              <a:t>   - Модуль из библиотеки </a:t>
            </a:r>
            <a:r>
              <a:rPr lang="ru-RU" sz="1400" dirty="0" err="1"/>
              <a:t>scikit-image</a:t>
            </a:r>
            <a:r>
              <a:rPr lang="ru-RU" sz="1400" dirty="0"/>
              <a:t> для обработки изображений. Включает функции для управления экспозицией.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2CB5B-47F1-4772-B326-F1B5C65B85EC}"/>
              </a:ext>
            </a:extLst>
          </p:cNvPr>
          <p:cNvSpPr txBox="1"/>
          <p:nvPr/>
        </p:nvSpPr>
        <p:spPr>
          <a:xfrm>
            <a:off x="426608" y="69862"/>
            <a:ext cx="54628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Шаг 3</a:t>
            </a:r>
            <a:r>
              <a:rPr lang="en-US" dirty="0"/>
              <a:t>. </a:t>
            </a:r>
            <a:r>
              <a:rPr lang="ru-RU" dirty="0"/>
              <a:t>Установка библиотек и пробное изображение.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3B1D78B-FABB-4CB0-9642-6F904EA2E643}"/>
              </a:ext>
            </a:extLst>
          </p:cNvPr>
          <p:cNvSpPr/>
          <p:nvPr/>
        </p:nvSpPr>
        <p:spPr>
          <a:xfrm>
            <a:off x="2373824" y="734895"/>
            <a:ext cx="3631122" cy="369332"/>
          </a:xfrm>
          <a:prstGeom prst="rect">
            <a:avLst/>
          </a:prstGeom>
          <a:ln>
            <a:solidFill>
              <a:prstClr val="ltGray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!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pip install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scikit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-image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94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A24266-7DB1-4255-B03E-B4D2424A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388"/>
            <a:ext cx="4867190" cy="22402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3E3968-9251-441C-8552-B673687D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958"/>
            <a:ext cx="2269601" cy="22402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22A73B-DE4F-4AEE-8FBC-7AA3D2AE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41" y="397958"/>
            <a:ext cx="2420763" cy="20878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997109-3B8F-4B1D-8B88-F2640BE0A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50" y="2502946"/>
            <a:ext cx="4377881" cy="4204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C02EC6-808A-4216-BC36-DA0685454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559" y="4617779"/>
            <a:ext cx="2508154" cy="22402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6538FD-C193-4D63-8AE8-50517669F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396" y="2527021"/>
            <a:ext cx="2622460" cy="441946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F80C48B-4369-4DFB-975E-2356B2150712}"/>
              </a:ext>
            </a:extLst>
          </p:cNvPr>
          <p:cNvSpPr/>
          <p:nvPr/>
        </p:nvSpPr>
        <p:spPr>
          <a:xfrm>
            <a:off x="6915489" y="360918"/>
            <a:ext cx="53853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/>
              <a:t>Применение фильтра Гаусса для уменьшения шума.</a:t>
            </a:r>
          </a:p>
          <a:p>
            <a:r>
              <a:rPr lang="ru-RU" dirty="0"/>
              <a:t> Параметры:</a:t>
            </a:r>
          </a:p>
          <a:p>
            <a:r>
              <a:rPr lang="ru-RU" dirty="0"/>
              <a:t>(5, 5) — размер ядра фильтра (ширина и высота). Увеличение размера ядра делает размытие сильнее.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EE95199-E37E-4353-99DD-6D4DAA860E14}"/>
              </a:ext>
            </a:extLst>
          </p:cNvPr>
          <p:cNvSpPr/>
          <p:nvPr/>
        </p:nvSpPr>
        <p:spPr>
          <a:xfrm>
            <a:off x="9433758" y="1915886"/>
            <a:ext cx="26224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0 — стандартное отклонение Гауссова распределения. Если указать 0, оно рассчитывается автоматически на основе размера ядра.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D9B12BB-9E9A-4D4E-B0F8-3974A5A7F90D}"/>
              </a:ext>
            </a:extLst>
          </p:cNvPr>
          <p:cNvCxnSpPr/>
          <p:nvPr/>
        </p:nvCxnSpPr>
        <p:spPr>
          <a:xfrm flipV="1">
            <a:off x="7324812" y="1915886"/>
            <a:ext cx="2114097" cy="76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B628A8-35FB-482E-A14D-8E3932D0C43E}"/>
              </a:ext>
            </a:extLst>
          </p:cNvPr>
          <p:cNvSpPr txBox="1"/>
          <p:nvPr/>
        </p:nvSpPr>
        <p:spPr>
          <a:xfrm>
            <a:off x="1449348" y="4052"/>
            <a:ext cx="56113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Шаг 4</a:t>
            </a:r>
            <a:r>
              <a:rPr lang="en-US" dirty="0"/>
              <a:t>. </a:t>
            </a:r>
            <a:r>
              <a:rPr lang="ru-RU" dirty="0"/>
              <a:t>Применение линейных и адаптивных фильтров.</a:t>
            </a:r>
          </a:p>
        </p:txBody>
      </p:sp>
    </p:spTree>
    <p:extLst>
      <p:ext uri="{BB962C8B-B14F-4D97-AF65-F5344CB8AC3E}">
        <p14:creationId xmlns:p14="http://schemas.microsoft.com/office/powerpoint/2010/main" val="223345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A24266-7DB1-4255-B03E-B4D2424A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54"/>
            <a:ext cx="4867190" cy="22402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3E3968-9251-441C-8552-B673687D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958"/>
            <a:ext cx="2269601" cy="22402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22A73B-DE4F-4AEE-8FBC-7AA3D2AE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41" y="180246"/>
            <a:ext cx="2420763" cy="20878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997109-3B8F-4B1D-8B88-F2640BE0A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50" y="2502946"/>
            <a:ext cx="4377881" cy="4204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C02EC6-808A-4216-BC36-DA0685454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559" y="4617779"/>
            <a:ext cx="2508154" cy="22402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6538FD-C193-4D63-8AE8-50517669F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396" y="2527021"/>
            <a:ext cx="2622460" cy="441946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F80C48B-4369-4DFB-975E-2356B2150712}"/>
              </a:ext>
            </a:extLst>
          </p:cNvPr>
          <p:cNvSpPr/>
          <p:nvPr/>
        </p:nvSpPr>
        <p:spPr>
          <a:xfrm>
            <a:off x="6915489" y="360918"/>
            <a:ext cx="53853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2"/>
            </a:pPr>
            <a:r>
              <a:rPr lang="ru-RU" b="1" dirty="0"/>
              <a:t>Выравнивание гистограмм для улучшения контраста</a:t>
            </a:r>
          </a:p>
          <a:p>
            <a:r>
              <a:rPr lang="ru-RU" dirty="0"/>
              <a:t>Параметры:</a:t>
            </a:r>
          </a:p>
          <a:p>
            <a:r>
              <a:rPr lang="ru-RU" dirty="0"/>
              <a:t>Эта функция не требует настройки параметров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E4474EE-379E-4052-B1EB-D790ACB9B114}"/>
              </a:ext>
            </a:extLst>
          </p:cNvPr>
          <p:cNvCxnSpPr>
            <a:cxnSpLocks/>
          </p:cNvCxnSpPr>
          <p:nvPr/>
        </p:nvCxnSpPr>
        <p:spPr>
          <a:xfrm flipV="1">
            <a:off x="7478486" y="1533658"/>
            <a:ext cx="1625945" cy="1895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112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A24266-7DB1-4255-B03E-B4D2424A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54"/>
            <a:ext cx="4867190" cy="22402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3E3968-9251-441C-8552-B673687D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958"/>
            <a:ext cx="2269601" cy="22402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22A73B-DE4F-4AEE-8FBC-7AA3D2AE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41" y="180246"/>
            <a:ext cx="2420763" cy="20878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997109-3B8F-4B1D-8B88-F2640BE0A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50" y="2502946"/>
            <a:ext cx="4377881" cy="4204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C02EC6-808A-4216-BC36-DA0685454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559" y="4617779"/>
            <a:ext cx="2508154" cy="22402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6538FD-C193-4D63-8AE8-50517669F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396" y="2527021"/>
            <a:ext cx="2622460" cy="441946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F80C48B-4369-4DFB-975E-2356B2150712}"/>
              </a:ext>
            </a:extLst>
          </p:cNvPr>
          <p:cNvSpPr/>
          <p:nvPr/>
        </p:nvSpPr>
        <p:spPr>
          <a:xfrm>
            <a:off x="6915489" y="360918"/>
            <a:ext cx="53853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3. Адаптивное выравнивание гистограммы (CLAHE)</a:t>
            </a:r>
          </a:p>
          <a:p>
            <a:r>
              <a:rPr lang="ru-RU" dirty="0"/>
              <a:t>Параметры:</a:t>
            </a:r>
          </a:p>
          <a:p>
            <a:r>
              <a:rPr lang="ru-RU" dirty="0" err="1"/>
              <a:t>clipLimit</a:t>
            </a:r>
            <a:r>
              <a:rPr lang="ru-RU" dirty="0"/>
              <a:t>=2.0 — пороговое значение для контрастного ограничения. Увеличение значения усиливает контраст.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15AE1D-0534-4742-ABD9-A1834D16F547}"/>
              </a:ext>
            </a:extLst>
          </p:cNvPr>
          <p:cNvSpPr/>
          <p:nvPr/>
        </p:nvSpPr>
        <p:spPr>
          <a:xfrm>
            <a:off x="9322654" y="1628860"/>
            <a:ext cx="27145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tileGridSize</a:t>
            </a:r>
            <a:r>
              <a:rPr lang="ru-RU" dirty="0"/>
              <a:t>=(8, 8) — размер сетки для разделения изображения на регионы. Увеличение размера делает выравнивание менее локальным.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986D96E-13F1-4889-8AA0-9904B51D9107}"/>
              </a:ext>
            </a:extLst>
          </p:cNvPr>
          <p:cNvCxnSpPr>
            <a:cxnSpLocks/>
          </p:cNvCxnSpPr>
          <p:nvPr/>
        </p:nvCxnSpPr>
        <p:spPr>
          <a:xfrm flipV="1">
            <a:off x="7408695" y="1789596"/>
            <a:ext cx="1695736" cy="1987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08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A24266-7DB1-4255-B03E-B4D2424A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54"/>
            <a:ext cx="4867190" cy="22402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3E3968-9251-441C-8552-B673687D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958"/>
            <a:ext cx="2269601" cy="22402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22A73B-DE4F-4AEE-8FBC-7AA3D2AE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41" y="180246"/>
            <a:ext cx="2420763" cy="20878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997109-3B8F-4B1D-8B88-F2640BE0A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50" y="2502946"/>
            <a:ext cx="4377881" cy="4204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C02EC6-808A-4216-BC36-DA0685454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559" y="4617779"/>
            <a:ext cx="2508154" cy="22402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6538FD-C193-4D63-8AE8-50517669F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396" y="2527021"/>
            <a:ext cx="2622460" cy="441946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F80C48B-4369-4DFB-975E-2356B2150712}"/>
              </a:ext>
            </a:extLst>
          </p:cNvPr>
          <p:cNvSpPr/>
          <p:nvPr/>
        </p:nvSpPr>
        <p:spPr>
          <a:xfrm>
            <a:off x="6915489" y="360918"/>
            <a:ext cx="5385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4.</a:t>
            </a:r>
            <a:r>
              <a:rPr lang="ru-RU" dirty="0"/>
              <a:t> </a:t>
            </a:r>
            <a:r>
              <a:rPr lang="ru-RU" b="1" dirty="0"/>
              <a:t>Выделение краев с использованием фильтра </a:t>
            </a:r>
            <a:r>
              <a:rPr lang="ru-RU" b="1" dirty="0" err="1"/>
              <a:t>Собеля</a:t>
            </a:r>
            <a:endParaRPr lang="ru-RU" b="1" dirty="0"/>
          </a:p>
          <a:p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ACEC235-6E06-45CB-A3CE-8DA846509BD7}"/>
              </a:ext>
            </a:extLst>
          </p:cNvPr>
          <p:cNvCxnSpPr>
            <a:cxnSpLocks/>
          </p:cNvCxnSpPr>
          <p:nvPr/>
        </p:nvCxnSpPr>
        <p:spPr>
          <a:xfrm flipV="1">
            <a:off x="7351146" y="2268067"/>
            <a:ext cx="366825" cy="2772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64ECCD9-FCFD-407D-AAE6-D113D4417BE8}"/>
              </a:ext>
            </a:extLst>
          </p:cNvPr>
          <p:cNvSpPr/>
          <p:nvPr/>
        </p:nvSpPr>
        <p:spPr>
          <a:xfrm>
            <a:off x="6827633" y="9714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Параметры:</a:t>
            </a:r>
          </a:p>
          <a:p>
            <a:r>
              <a:rPr lang="ru-RU" dirty="0"/>
              <a:t>cv2.CV_64F — формат результата (например, float64).</a:t>
            </a:r>
          </a:p>
          <a:p>
            <a:r>
              <a:rPr lang="ru-RU" dirty="0"/>
              <a:t>(1, 0) или (0, 1) — направление вычисления </a:t>
            </a:r>
          </a:p>
          <a:p>
            <a:r>
              <a:rPr lang="ru-RU" dirty="0"/>
              <a:t>производной (по горизонтали или вертикали).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8DBBAAD-5415-4E70-968A-5F5E95DC1ACE}"/>
              </a:ext>
            </a:extLst>
          </p:cNvPr>
          <p:cNvSpPr/>
          <p:nvPr/>
        </p:nvSpPr>
        <p:spPr>
          <a:xfrm>
            <a:off x="9715185" y="2171740"/>
            <a:ext cx="2237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ksize</a:t>
            </a:r>
            <a:r>
              <a:rPr lang="ru-RU" dirty="0"/>
              <a:t>=3 — размер ядра. Большее значение делает границы более гладкими.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86611B-D06E-4115-9734-1B9DF3A04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3513" y="3761239"/>
            <a:ext cx="3740796" cy="64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8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A24266-7DB1-4255-B03E-B4D2424A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54"/>
            <a:ext cx="4867190" cy="22402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3E3968-9251-441C-8552-B673687D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958"/>
            <a:ext cx="2269601" cy="22402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22A73B-DE4F-4AEE-8FBC-7AA3D2AE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41" y="180246"/>
            <a:ext cx="2420763" cy="20878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997109-3B8F-4B1D-8B88-F2640BE0A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50" y="2502946"/>
            <a:ext cx="4377881" cy="4204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C02EC6-808A-4216-BC36-DA0685454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559" y="4617779"/>
            <a:ext cx="2508154" cy="22402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6538FD-C193-4D63-8AE8-50517669F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396" y="2527021"/>
            <a:ext cx="2622460" cy="441946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F80C48B-4369-4DFB-975E-2356B2150712}"/>
              </a:ext>
            </a:extLst>
          </p:cNvPr>
          <p:cNvSpPr/>
          <p:nvPr/>
        </p:nvSpPr>
        <p:spPr>
          <a:xfrm>
            <a:off x="6915489" y="360918"/>
            <a:ext cx="5385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5.</a:t>
            </a:r>
            <a:r>
              <a:rPr lang="ru-RU" dirty="0"/>
              <a:t> </a:t>
            </a:r>
            <a:r>
              <a:rPr lang="ru-RU" b="1" dirty="0"/>
              <a:t>Увеличение резкости изображения (</a:t>
            </a:r>
            <a:r>
              <a:rPr lang="ru-RU" b="1" dirty="0" err="1"/>
              <a:t>Unsharp</a:t>
            </a:r>
            <a:r>
              <a:rPr lang="ru-RU" b="1" dirty="0"/>
              <a:t> </a:t>
            </a:r>
            <a:r>
              <a:rPr lang="ru-RU" b="1" dirty="0" err="1"/>
              <a:t>Masking</a:t>
            </a:r>
            <a:r>
              <a:rPr lang="ru-RU" b="1" dirty="0"/>
              <a:t>). Адаптивный фильтр Гаусса.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ACEC235-6E06-45CB-A3CE-8DA846509BD7}"/>
              </a:ext>
            </a:extLst>
          </p:cNvPr>
          <p:cNvCxnSpPr>
            <a:cxnSpLocks/>
          </p:cNvCxnSpPr>
          <p:nvPr/>
        </p:nvCxnSpPr>
        <p:spPr>
          <a:xfrm flipV="1">
            <a:off x="7601518" y="2605932"/>
            <a:ext cx="2152082" cy="3131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48BCB56-38E8-4D62-A341-15251586C4F7}"/>
              </a:ext>
            </a:extLst>
          </p:cNvPr>
          <p:cNvSpPr/>
          <p:nvPr/>
        </p:nvSpPr>
        <p:spPr>
          <a:xfrm>
            <a:off x="6915489" y="101643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Параметры:</a:t>
            </a:r>
          </a:p>
          <a:p>
            <a:r>
              <a:rPr lang="ru-RU" dirty="0"/>
              <a:t>(9, 9) — размер ядра размытия. Больший размер сглаживает больше деталей.</a:t>
            </a:r>
          </a:p>
          <a:p>
            <a:r>
              <a:rPr lang="ru-RU" dirty="0"/>
              <a:t>1.5 — вес оригинального изображения. Увеличение значения усиливает резкость.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D234C3-821C-4835-98C9-F74B508D9C84}"/>
              </a:ext>
            </a:extLst>
          </p:cNvPr>
          <p:cNvSpPr/>
          <p:nvPr/>
        </p:nvSpPr>
        <p:spPr>
          <a:xfrm>
            <a:off x="9963489" y="2461855"/>
            <a:ext cx="20847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0.5 — вес размытого изображения. Более отрицательное значение усиливает резкость.</a:t>
            </a:r>
          </a:p>
        </p:txBody>
      </p:sp>
    </p:spTree>
    <p:extLst>
      <p:ext uri="{BB962C8B-B14F-4D97-AF65-F5344CB8AC3E}">
        <p14:creationId xmlns:p14="http://schemas.microsoft.com/office/powerpoint/2010/main" val="301427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D77A5-1025-400B-B735-6472FD2A9159}"/>
              </a:ext>
            </a:extLst>
          </p:cNvPr>
          <p:cNvSpPr/>
          <p:nvPr/>
        </p:nvSpPr>
        <p:spPr>
          <a:xfrm>
            <a:off x="639097" y="0"/>
            <a:ext cx="10766322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Особенности основных цветовых пространств для коррекции медицинских изображений</a:t>
            </a:r>
          </a:p>
          <a:p>
            <a:pPr algn="ctr"/>
            <a:endParaRPr lang="ru-RU" sz="3200" dirty="0"/>
          </a:p>
          <a:p>
            <a:r>
              <a:rPr lang="ru-RU" sz="2400" dirty="0"/>
              <a:t>4. </a:t>
            </a:r>
            <a:r>
              <a:rPr lang="ru-RU" sz="2400" b="1" dirty="0" err="1"/>
              <a:t>YCrCb</a:t>
            </a:r>
            <a:r>
              <a:rPr lang="ru-RU" sz="2400" dirty="0"/>
              <a:t>:</a:t>
            </a:r>
          </a:p>
          <a:p>
            <a:r>
              <a:rPr lang="ru-RU" sz="2000" dirty="0"/>
              <a:t>   - Разделяет яркость (Y)</a:t>
            </a:r>
            <a:r>
              <a:rPr lang="en-US" sz="2000" dirty="0"/>
              <a:t>, </a:t>
            </a:r>
            <a:r>
              <a:rPr lang="ru-RU" sz="2000" dirty="0"/>
              <a:t>цветовые компоненты (</a:t>
            </a:r>
            <a:r>
              <a:rPr lang="ru-RU" sz="2000" dirty="0" err="1"/>
              <a:t>Cb</a:t>
            </a:r>
            <a:r>
              <a:rPr lang="ru-RU" sz="2000" dirty="0"/>
              <a:t>)</a:t>
            </a:r>
            <a:r>
              <a:rPr lang="en-US" sz="2000" dirty="0"/>
              <a:t>, </a:t>
            </a:r>
            <a:r>
              <a:rPr lang="ru-RU" sz="2000" dirty="0"/>
              <a:t>насыщенность (</a:t>
            </a:r>
            <a:r>
              <a:rPr lang="ru-RU" sz="2000" dirty="0" err="1"/>
              <a:t>Cr</a:t>
            </a:r>
            <a:r>
              <a:rPr lang="ru-RU" sz="2000" dirty="0"/>
              <a:t>).</a:t>
            </a:r>
          </a:p>
          <a:p>
            <a:r>
              <a:rPr lang="ru-RU" sz="2000" dirty="0"/>
              <a:t>   - Подходит для коррекции яркости без влияния на цвет.</a:t>
            </a:r>
          </a:p>
          <a:p>
            <a:r>
              <a:rPr lang="ru-RU" sz="2000" dirty="0"/>
              <a:t>   - Используется для улучшения детализации и выделения контуров на медицинских изображениях.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400" dirty="0"/>
              <a:t>5. </a:t>
            </a:r>
            <a:r>
              <a:rPr lang="ru-RU" sz="2400" b="1" dirty="0" err="1"/>
              <a:t>CIELab</a:t>
            </a:r>
            <a:r>
              <a:rPr lang="ru-RU" sz="2400" dirty="0"/>
              <a:t>:</a:t>
            </a:r>
          </a:p>
          <a:p>
            <a:r>
              <a:rPr lang="ru-RU" sz="2000" dirty="0"/>
              <a:t>   - Лабораторное цветовое пространство, учитывающее восприятие цвета человеком.</a:t>
            </a:r>
          </a:p>
          <a:p>
            <a:r>
              <a:rPr lang="ru-RU" sz="2000" dirty="0"/>
              <a:t>   - Отделяет яркость (L) и цветовые компоненты: (a) - соотношение красного и зеленого цветов и (b) - соотношение синего и зеленого цветов.</a:t>
            </a:r>
          </a:p>
          <a:p>
            <a:r>
              <a:rPr lang="ru-RU" sz="2000" dirty="0"/>
              <a:t>   - Подходит для цветокоррекции, так как изменения в яркости и цвете происходят независимо.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24EBF8-53E5-4563-BEF1-5143977E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993" y="3339375"/>
            <a:ext cx="59340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94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02B9EE-5254-4A62-AD7B-5C59B93C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42" y="4276725"/>
            <a:ext cx="3352800" cy="2581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E526A-C1A5-4953-A0B0-E3AF2F1B982B}"/>
              </a:ext>
            </a:extLst>
          </p:cNvPr>
          <p:cNvSpPr txBox="1"/>
          <p:nvPr/>
        </p:nvSpPr>
        <p:spPr>
          <a:xfrm>
            <a:off x="2309319" y="0"/>
            <a:ext cx="58553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Шаг 5</a:t>
            </a:r>
            <a:r>
              <a:rPr lang="en-US" dirty="0"/>
              <a:t>. </a:t>
            </a:r>
            <a:r>
              <a:rPr lang="ru-RU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Частотная Фильтрация и Преобразование Фурье</a:t>
            </a:r>
            <a:r>
              <a:rPr lang="ru-RU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.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8159B-3E32-45A1-8982-A7F89E5298FA}"/>
              </a:ext>
            </a:extLst>
          </p:cNvPr>
          <p:cNvSpPr txBox="1"/>
          <p:nvPr/>
        </p:nvSpPr>
        <p:spPr>
          <a:xfrm>
            <a:off x="8382000" y="0"/>
            <a:ext cx="234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НЧ и ВЧ фильтр Гаусса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294BF9-CEE7-4CE3-8F43-A13C17D55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369332"/>
            <a:ext cx="4286250" cy="638175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675C779-E50C-4348-AC14-A4D4263A3879}"/>
              </a:ext>
            </a:extLst>
          </p:cNvPr>
          <p:cNvSpPr/>
          <p:nvPr/>
        </p:nvSpPr>
        <p:spPr>
          <a:xfrm>
            <a:off x="4484914" y="542836"/>
            <a:ext cx="7326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D0 = 10 — сохранение только самых низких частот (сильное размытие для </a:t>
            </a:r>
            <a:r>
              <a:rPr lang="ru-RU" dirty="0" err="1"/>
              <a:t>Low-Pass</a:t>
            </a:r>
            <a:r>
              <a:rPr lang="ru-RU" dirty="0"/>
              <a:t>, сильное выделение краев для </a:t>
            </a:r>
            <a:r>
              <a:rPr lang="ru-RU" dirty="0" err="1"/>
              <a:t>High-Pass</a:t>
            </a:r>
            <a:r>
              <a:rPr lang="ru-RU" dirty="0"/>
              <a:t>).</a:t>
            </a:r>
          </a:p>
          <a:p>
            <a:r>
              <a:rPr lang="ru-RU" dirty="0"/>
              <a:t>D0 = 50 — мягкое размытие или выделение краев.</a:t>
            </a:r>
          </a:p>
          <a:p>
            <a:r>
              <a:rPr lang="ru-RU" dirty="0"/>
              <a:t>D0 = 100 — больше деталей в итоговом изображении.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87B6D0-7F37-47F5-8F29-5EBF5B20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1" y="1841726"/>
            <a:ext cx="3238500" cy="26955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0E596F-03A4-4041-89C5-456362E95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592" y="1841726"/>
            <a:ext cx="32956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00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C1F3DF-C793-4EA1-A173-EF7FE8965434}"/>
              </a:ext>
            </a:extLst>
          </p:cNvPr>
          <p:cNvSpPr txBox="1"/>
          <p:nvPr/>
        </p:nvSpPr>
        <p:spPr>
          <a:xfrm>
            <a:off x="2309319" y="0"/>
            <a:ext cx="58553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Шаг 5</a:t>
            </a:r>
            <a:r>
              <a:rPr lang="en-US" dirty="0"/>
              <a:t>. </a:t>
            </a:r>
            <a:r>
              <a:rPr lang="ru-RU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Частотная Фильтрация и Преобразование Фурье</a:t>
            </a:r>
            <a:r>
              <a:rPr lang="ru-RU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DC0A6F-D636-4CF5-90C6-7476FAAD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66" y="464004"/>
            <a:ext cx="4810125" cy="619125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814BCE7-BCC0-480B-B42D-B5F8F025D0D6}"/>
              </a:ext>
            </a:extLst>
          </p:cNvPr>
          <p:cNvCxnSpPr>
            <a:cxnSpLocks/>
          </p:cNvCxnSpPr>
          <p:nvPr/>
        </p:nvCxnSpPr>
        <p:spPr>
          <a:xfrm>
            <a:off x="2721428" y="1220318"/>
            <a:ext cx="26996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106E419-73B8-4E6A-8CA7-A75AF133ED44}"/>
              </a:ext>
            </a:extLst>
          </p:cNvPr>
          <p:cNvSpPr/>
          <p:nvPr/>
        </p:nvSpPr>
        <p:spPr>
          <a:xfrm>
            <a:off x="5540828" y="78006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Параметры:</a:t>
            </a:r>
          </a:p>
          <a:p>
            <a:r>
              <a:rPr lang="ru-RU" dirty="0" err="1"/>
              <a:t>image</a:t>
            </a:r>
            <a:r>
              <a:rPr lang="ru-RU" dirty="0"/>
              <a:t> — входное изображение (обычно в градациях серого).</a:t>
            </a:r>
          </a:p>
          <a:p>
            <a:r>
              <a:rPr lang="ru-RU" dirty="0"/>
              <a:t>D0 — радиус фильтрации. Это максимальное расстояние от центра частотного пространства, в пределах которого частоты сохраняются, а за пределами — обнуляются.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B74DF0A-9590-4AA2-96C9-B130363DEE4B}"/>
              </a:ext>
            </a:extLst>
          </p:cNvPr>
          <p:cNvCxnSpPr>
            <a:cxnSpLocks/>
          </p:cNvCxnSpPr>
          <p:nvPr/>
        </p:nvCxnSpPr>
        <p:spPr>
          <a:xfrm flipV="1">
            <a:off x="2841170" y="1513114"/>
            <a:ext cx="2579916" cy="2570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F185E0-45E2-4503-85A4-AF0B022B6081}"/>
              </a:ext>
            </a:extLst>
          </p:cNvPr>
          <p:cNvSpPr txBox="1"/>
          <p:nvPr/>
        </p:nvSpPr>
        <p:spPr>
          <a:xfrm>
            <a:off x="8286347" y="-23627"/>
            <a:ext cx="30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Идеальные НЧ и ВЧ фильтры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99CE82-E995-4304-8B09-94947667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905" y="2534387"/>
            <a:ext cx="2131129" cy="23097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7C83A3-59C8-4F35-967A-4250C9BF3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96" y="2501666"/>
            <a:ext cx="2243581" cy="23424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0113C8-A9E7-4A80-B8AE-C937A0858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539" y="2501665"/>
            <a:ext cx="2250249" cy="234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96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528FA-99E2-4033-AD62-A6D3B3C40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9" y="830036"/>
            <a:ext cx="4429125" cy="567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1F3DF-C793-4EA1-A173-EF7FE8965434}"/>
              </a:ext>
            </a:extLst>
          </p:cNvPr>
          <p:cNvSpPr txBox="1"/>
          <p:nvPr/>
        </p:nvSpPr>
        <p:spPr>
          <a:xfrm>
            <a:off x="2309319" y="0"/>
            <a:ext cx="58553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Шаг 5</a:t>
            </a:r>
            <a:r>
              <a:rPr lang="en-US" dirty="0"/>
              <a:t>. </a:t>
            </a:r>
            <a:r>
              <a:rPr lang="ru-RU" b="1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Частотная Фильтрация и Преобразование Фурье</a:t>
            </a:r>
            <a:r>
              <a:rPr lang="ru-RU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.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814BCE7-BCC0-480B-B42D-B5F8F025D0D6}"/>
              </a:ext>
            </a:extLst>
          </p:cNvPr>
          <p:cNvCxnSpPr>
            <a:cxnSpLocks/>
          </p:cNvCxnSpPr>
          <p:nvPr/>
        </p:nvCxnSpPr>
        <p:spPr>
          <a:xfrm>
            <a:off x="3211285" y="1002603"/>
            <a:ext cx="26996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F185E0-45E2-4503-85A4-AF0B022B6081}"/>
              </a:ext>
            </a:extLst>
          </p:cNvPr>
          <p:cNvSpPr txBox="1"/>
          <p:nvPr/>
        </p:nvSpPr>
        <p:spPr>
          <a:xfrm>
            <a:off x="8286347" y="-23627"/>
            <a:ext cx="309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Баттерворта</a:t>
            </a:r>
            <a:r>
              <a:rPr lang="ru-RU" dirty="0"/>
              <a:t> НЧ и ВЧ фильтры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954EE38-029C-4E9E-A5DD-8F4A3261D97C}"/>
              </a:ext>
            </a:extLst>
          </p:cNvPr>
          <p:cNvCxnSpPr>
            <a:cxnSpLocks/>
          </p:cNvCxnSpPr>
          <p:nvPr/>
        </p:nvCxnSpPr>
        <p:spPr>
          <a:xfrm flipV="1">
            <a:off x="3069771" y="1143000"/>
            <a:ext cx="2764972" cy="2787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EAFE928-603D-4B4E-9ACC-573D49F3A44A}"/>
              </a:ext>
            </a:extLst>
          </p:cNvPr>
          <p:cNvSpPr/>
          <p:nvPr/>
        </p:nvSpPr>
        <p:spPr>
          <a:xfrm>
            <a:off x="5116640" y="58589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Параметры:</a:t>
            </a:r>
          </a:p>
          <a:p>
            <a:r>
              <a:rPr lang="ru-RU" dirty="0"/>
              <a:t>D0 — Частотный радиус (</a:t>
            </a:r>
            <a:r>
              <a:rPr lang="ru-RU" dirty="0" err="1"/>
              <a:t>Cutoff</a:t>
            </a:r>
            <a:r>
              <a:rPr lang="ru-RU" dirty="0"/>
              <a:t> </a:t>
            </a:r>
            <a:r>
              <a:rPr lang="ru-RU" dirty="0" err="1"/>
              <a:t>Frequency</a:t>
            </a:r>
            <a:r>
              <a:rPr lang="ru-RU" dirty="0"/>
              <a:t>) определяет, какие частоты будут проходить через фильтр, а какие будут подавлены.</a:t>
            </a:r>
          </a:p>
          <a:p>
            <a:r>
              <a:rPr lang="ru-RU" dirty="0"/>
              <a:t>В контексте фильтра низких частот, все частоты ниже D0 проходят через фильтр, а частоты выше D0 подавляются.</a:t>
            </a:r>
          </a:p>
          <a:p>
            <a:r>
              <a:rPr lang="ru-RU" dirty="0"/>
              <a:t>В фильтре высоких частот наоборот — частоты выше D0 проходят, а низкие частоты подавляются.</a:t>
            </a:r>
          </a:p>
          <a:p>
            <a:r>
              <a:rPr lang="ru-RU" dirty="0"/>
              <a:t>n — Порядок фильтра (</a:t>
            </a:r>
            <a:r>
              <a:rPr lang="ru-RU" dirty="0" err="1"/>
              <a:t>Order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Filter</a:t>
            </a:r>
            <a:r>
              <a:rPr lang="ru-RU" dirty="0"/>
              <a:t>) определяет крутизну перехода между областями пропускания и подавления. Чем больше значение n, тем резче граница между высокими и низкими частотами.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FE3DA1-8A8A-4CED-A930-6DB42D0AC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635" y="4007414"/>
            <a:ext cx="2204729" cy="21295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85B1B7-8712-47F9-8653-A1CB73352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364" y="4002211"/>
            <a:ext cx="2126341" cy="21667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12058B-2001-449A-B610-8A390A2CB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088" y="3953556"/>
            <a:ext cx="2227165" cy="22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95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12262BA-E134-4CC2-B28B-23D712C35FE4}"/>
              </a:ext>
            </a:extLst>
          </p:cNvPr>
          <p:cNvSpPr/>
          <p:nvPr/>
        </p:nvSpPr>
        <p:spPr>
          <a:xfrm>
            <a:off x="334295" y="-8043"/>
            <a:ext cx="117790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ru-RU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ru-RU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 Билатеральный фильтр (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Bilateral Filter)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bilateral_filtered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cv2.bilateralFilter(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combined_image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d=</a:t>
            </a:r>
            <a:r>
              <a:rPr lang="en-US" sz="1600" dirty="0">
                <a:solidFill>
                  <a:srgbClr val="116644"/>
                </a:solidFill>
                <a:latin typeface="Courier New" panose="02070309020205020404" pitchFamily="49" charset="0"/>
              </a:rPr>
              <a:t>9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sigmaColor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116644"/>
                </a:solidFill>
                <a:latin typeface="Courier New" panose="02070309020205020404" pitchFamily="49" charset="0"/>
              </a:rPr>
              <a:t>100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sigmaSpace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116644"/>
                </a:solidFill>
                <a:latin typeface="Courier New" panose="02070309020205020404" pitchFamily="49" charset="0"/>
              </a:rPr>
              <a:t>100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b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AF879-A5A8-4FE7-8B36-DA234F5E8D9B}"/>
              </a:ext>
            </a:extLst>
          </p:cNvPr>
          <p:cNvSpPr txBox="1"/>
          <p:nvPr/>
        </p:nvSpPr>
        <p:spPr>
          <a:xfrm>
            <a:off x="6006248" y="0"/>
            <a:ext cx="2550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/>
              <a:t>Билатеральный фильтр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12A11C-4CA2-4A9B-91DC-5946495285CF}"/>
              </a:ext>
            </a:extLst>
          </p:cNvPr>
          <p:cNvSpPr/>
          <p:nvPr/>
        </p:nvSpPr>
        <p:spPr>
          <a:xfrm>
            <a:off x="412955" y="829648"/>
            <a:ext cx="117790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Параметры</a:t>
            </a:r>
          </a:p>
          <a:p>
            <a:r>
              <a:rPr lang="ru-RU" dirty="0"/>
              <a:t>d — Диаметр фильтрующего окна вокруг каждого пикселя. Малое значение (d=5 или меньше): сглаживание будет слабее и более локализованным, что сохраняет детали, но может хуже убирать шум. Большое значение (d=15 или больше): фильтр будет обрабатывать больше пикселей, что улучшит сглаживание, но может размыть края.</a:t>
            </a:r>
          </a:p>
          <a:p>
            <a:endParaRPr lang="ru-RU" dirty="0"/>
          </a:p>
          <a:p>
            <a:r>
              <a:rPr lang="ru-RU" dirty="0" err="1"/>
              <a:t>sigmaColor</a:t>
            </a:r>
            <a:r>
              <a:rPr lang="ru-RU" dirty="0"/>
              <a:t> — Параметр цветового фильтра определяет чувствительность к цветовым различиям. Малое значение (</a:t>
            </a:r>
            <a:r>
              <a:rPr lang="ru-RU" dirty="0" err="1"/>
              <a:t>sigmaColor</a:t>
            </a:r>
            <a:r>
              <a:rPr lang="ru-RU" dirty="0"/>
              <a:t>=25 или меньше) : фильтр сглаживает только пиксели с близкими цветовыми значениями, что сохраняет цветовые границы. Большое значение (</a:t>
            </a:r>
            <a:r>
              <a:rPr lang="ru-RU" dirty="0" err="1"/>
              <a:t>sigmaColor</a:t>
            </a:r>
            <a:r>
              <a:rPr lang="ru-RU" dirty="0"/>
              <a:t>=150 или больше): сильное сглаживание цветовых различий, что приводит к удалению мелких цветовых переходов.</a:t>
            </a:r>
          </a:p>
          <a:p>
            <a:r>
              <a:rPr lang="ru-RU" dirty="0" err="1"/>
              <a:t>sigmaSpace</a:t>
            </a:r>
            <a:r>
              <a:rPr lang="ru-RU" dirty="0"/>
              <a:t> — Параметр пространственного фильтра определяет чувствительность к расстоянию между пикселями. Малое значение (</a:t>
            </a:r>
            <a:r>
              <a:rPr lang="ru-RU" dirty="0" err="1"/>
              <a:t>sigmaSpace</a:t>
            </a:r>
            <a:r>
              <a:rPr lang="ru-RU" dirty="0"/>
              <a:t>=25 или меньше) : фильтр действует только на ближайших соседей, что делает сглаживание более локализованным. Большое значение (</a:t>
            </a:r>
            <a:r>
              <a:rPr lang="ru-RU" dirty="0" err="1"/>
              <a:t>sigmaSpace</a:t>
            </a:r>
            <a:r>
              <a:rPr lang="ru-RU" dirty="0"/>
              <a:t>=150 или больше): Фильтр включает в расчет больше удаленных пикселей, что делает сглаживание более глобальным.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7A6B24-19B9-4F9F-96F1-B13762F0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39" y="4400362"/>
            <a:ext cx="2477728" cy="24576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E33993-E046-4141-9E3C-D0F13F80D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744" y="4390800"/>
            <a:ext cx="2477728" cy="25147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C100CD-B3B4-48FF-B0EC-C54A173C2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472" y="4522967"/>
            <a:ext cx="3571875" cy="2419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7939B0-A6BC-4656-994F-9AAD8C40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883" y="4333746"/>
            <a:ext cx="34099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31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F2731-85B7-496A-AF01-6ED01254D9E7}"/>
              </a:ext>
            </a:extLst>
          </p:cNvPr>
          <p:cNvSpPr txBox="1"/>
          <p:nvPr/>
        </p:nvSpPr>
        <p:spPr>
          <a:xfrm>
            <a:off x="3538024" y="137651"/>
            <a:ext cx="511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Медианный и Адаптивный медианный фильтры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6D34BD-6611-45F1-952B-F4B82478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4" y="914400"/>
            <a:ext cx="4419600" cy="50292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A00D643-78C7-479A-94A1-B79F97E90DF0}"/>
              </a:ext>
            </a:extLst>
          </p:cNvPr>
          <p:cNvSpPr/>
          <p:nvPr/>
        </p:nvSpPr>
        <p:spPr>
          <a:xfrm>
            <a:off x="5073445" y="599101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 Медианный фильтр</a:t>
            </a:r>
          </a:p>
          <a:p>
            <a:r>
              <a:rPr lang="ru-RU" dirty="0"/>
              <a:t>Параметры</a:t>
            </a:r>
          </a:p>
          <a:p>
            <a:r>
              <a:rPr lang="ru-RU" dirty="0" err="1"/>
              <a:t>kernel_size</a:t>
            </a:r>
            <a:r>
              <a:rPr lang="ru-RU" dirty="0"/>
              <a:t> (нечетное)- Размер окна, по которому выполняется медианное сглаживание. Меньшее значение (3 или 5) подходит для удаления небольшого шума, не влияя на мелкие детали изображения. Большее значение (7, 9 и более)удаляет более сильный шум, но может размыть мелкие детали и контуры изображения.</a:t>
            </a:r>
          </a:p>
          <a:p>
            <a:r>
              <a:rPr lang="ru-RU" dirty="0"/>
              <a:t>Адаптивный медианный фильтр</a:t>
            </a:r>
          </a:p>
          <a:p>
            <a:r>
              <a:rPr lang="ru-RU" dirty="0"/>
              <a:t>Параметры</a:t>
            </a:r>
          </a:p>
          <a:p>
            <a:r>
              <a:rPr lang="ru-RU" dirty="0" err="1"/>
              <a:t>max_kernel_size</a:t>
            </a:r>
            <a:r>
              <a:rPr lang="ru-RU" dirty="0"/>
              <a:t>- максимальный размер окна, по которому адаптивно вычисляется медиана. Меньшее значение (5 или 7) сохранят больше деталей, но может не справиться с крупным шумом. Большее значение (9 или больше) используется для сильного шума, так как позволяет адаптировать размер окна в зависимости от уровня шума в каждом участке изображения.</a:t>
            </a:r>
          </a:p>
          <a:p>
            <a:r>
              <a:rPr lang="ru-RU" dirty="0"/>
              <a:t>Адаптивность (начиная с `k=3`) и постепенно увеличивает его до максимального значения (`</a:t>
            </a:r>
            <a:r>
              <a:rPr lang="ru-RU" dirty="0" err="1"/>
              <a:t>max_kernel_size</a:t>
            </a:r>
            <a:r>
              <a:rPr lang="ru-RU" dirty="0"/>
              <a:t>`), если текущий размер не устраняет шум. </a:t>
            </a:r>
          </a:p>
        </p:txBody>
      </p:sp>
    </p:spTree>
    <p:extLst>
      <p:ext uri="{BB962C8B-B14F-4D97-AF65-F5344CB8AC3E}">
        <p14:creationId xmlns:p14="http://schemas.microsoft.com/office/powerpoint/2010/main" val="1666167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F2731-85B7-496A-AF01-6ED01254D9E7}"/>
              </a:ext>
            </a:extLst>
          </p:cNvPr>
          <p:cNvSpPr txBox="1"/>
          <p:nvPr/>
        </p:nvSpPr>
        <p:spPr>
          <a:xfrm>
            <a:off x="3538024" y="137651"/>
            <a:ext cx="511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Медианный и Адаптивный медианный фильтры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6D34BD-6611-45F1-952B-F4B82478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4" y="914400"/>
            <a:ext cx="4419600" cy="5029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81F4BA-D773-4658-9119-DFBC390F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6983"/>
            <a:ext cx="3124200" cy="2571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7F53A6-6E40-4BA5-B944-0437C609D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74" y="3340195"/>
            <a:ext cx="3467100" cy="26765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E536F4-2A5D-465A-882B-0EE5797BB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274" y="3425920"/>
            <a:ext cx="33147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65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F1D00C-1356-4361-906B-B70BEE807DB9}"/>
              </a:ext>
            </a:extLst>
          </p:cNvPr>
          <p:cNvSpPr/>
          <p:nvPr/>
        </p:nvSpPr>
        <p:spPr>
          <a:xfrm>
            <a:off x="1925562" y="179731"/>
            <a:ext cx="2072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Total Variation (TV)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692F42-96C1-43EA-BB80-42140601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865265"/>
            <a:ext cx="5629275" cy="488632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EE157F-1F32-462A-8553-8F7BD74E2712}"/>
              </a:ext>
            </a:extLst>
          </p:cNvPr>
          <p:cNvSpPr/>
          <p:nvPr/>
        </p:nvSpPr>
        <p:spPr>
          <a:xfrm>
            <a:off x="5931617" y="18063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Параметры.</a:t>
            </a:r>
          </a:p>
          <a:p>
            <a:r>
              <a:rPr lang="ru-RU" dirty="0" err="1"/>
              <a:t>weight</a:t>
            </a:r>
            <a:r>
              <a:rPr lang="ru-RU" dirty="0"/>
              <a:t> (от 0 до 1)— вес регуляризации (TV </a:t>
            </a:r>
            <a:r>
              <a:rPr lang="ru-RU" dirty="0" err="1"/>
              <a:t>regularization</a:t>
            </a:r>
            <a:r>
              <a:rPr lang="ru-RU" dirty="0"/>
              <a:t> </a:t>
            </a:r>
            <a:r>
              <a:rPr lang="ru-RU" dirty="0" err="1"/>
              <a:t>weight</a:t>
            </a:r>
            <a:r>
              <a:rPr lang="ru-RU" dirty="0"/>
              <a:t>) При маленьких значениях (</a:t>
            </a:r>
            <a:r>
              <a:rPr lang="ru-RU" dirty="0" err="1"/>
              <a:t>weight</a:t>
            </a:r>
            <a:r>
              <a:rPr lang="ru-RU" dirty="0"/>
              <a:t>=0.1 или меньше) изображение сохранит больше деталей, но удаление шума будет слабее. При больших значениях (</a:t>
            </a:r>
            <a:r>
              <a:rPr lang="ru-RU" dirty="0" err="1"/>
              <a:t>weight</a:t>
            </a:r>
            <a:r>
              <a:rPr lang="ru-RU" dirty="0"/>
              <a:t>=0.2 и выше) фильтр удаляет больше шума, но может размыть мелкие детали и контуры.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5076E3-F422-4B3A-B3AF-0A3F7EDC2F9A}"/>
              </a:ext>
            </a:extLst>
          </p:cNvPr>
          <p:cNvSpPr/>
          <p:nvPr/>
        </p:nvSpPr>
        <p:spPr>
          <a:xfrm>
            <a:off x="5931617" y="220163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channel_axis</a:t>
            </a:r>
            <a:r>
              <a:rPr lang="ru-RU" dirty="0"/>
              <a:t> — Ось канала (</a:t>
            </a:r>
            <a:r>
              <a:rPr lang="ru-RU" dirty="0" err="1"/>
              <a:t>Channel</a:t>
            </a:r>
            <a:r>
              <a:rPr lang="ru-RU" dirty="0"/>
              <a:t> </a:t>
            </a:r>
            <a:r>
              <a:rPr lang="ru-RU" dirty="0" err="1"/>
              <a:t>Axis</a:t>
            </a:r>
            <a:r>
              <a:rPr lang="ru-RU" dirty="0"/>
              <a:t>). Значение </a:t>
            </a:r>
            <a:r>
              <a:rPr lang="ru-RU" dirty="0" err="1"/>
              <a:t>channel_axis</a:t>
            </a:r>
            <a:r>
              <a:rPr lang="ru-RU" dirty="0"/>
              <a:t>=-1 означает, что каналы цвета находятся в последнем измерении массива, что обычно соответствует цветным изображениям в формате (</a:t>
            </a:r>
            <a:r>
              <a:rPr lang="ru-RU" dirty="0" err="1"/>
              <a:t>height</a:t>
            </a:r>
            <a:r>
              <a:rPr lang="ru-RU" dirty="0"/>
              <a:t>, </a:t>
            </a:r>
            <a:r>
              <a:rPr lang="ru-RU" dirty="0" err="1"/>
              <a:t>width</a:t>
            </a:r>
            <a:r>
              <a:rPr lang="ru-RU" dirty="0"/>
              <a:t>, </a:t>
            </a:r>
            <a:r>
              <a:rPr lang="ru-RU" dirty="0" err="1"/>
              <a:t>channels</a:t>
            </a:r>
            <a:r>
              <a:rPr lang="ru-RU" dirty="0"/>
              <a:t>), например, RGB. Если изображение черно-белое, параметр </a:t>
            </a:r>
            <a:r>
              <a:rPr lang="ru-RU" dirty="0" err="1"/>
              <a:t>channel_axis</a:t>
            </a:r>
            <a:r>
              <a:rPr lang="ru-RU" dirty="0"/>
              <a:t> может быть равен </a:t>
            </a:r>
            <a:r>
              <a:rPr lang="ru-RU" dirty="0" err="1"/>
              <a:t>None</a:t>
            </a:r>
            <a:r>
              <a:rPr lang="ru-RU" dirty="0"/>
              <a:t> (по умолчанию). В этом случае функция обрабатывает изображение как одноканальное.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DFE951-1E25-45B1-AA1F-D50D6AE2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10" y="4227741"/>
            <a:ext cx="2486025" cy="2695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5001CC-BE71-455E-94CC-E2D60F829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666" y="4509961"/>
            <a:ext cx="2432325" cy="24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52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D56E89-133A-4B2A-B974-EE803299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1" y="972644"/>
            <a:ext cx="8362950" cy="574357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F734118-ED52-47F6-ADA0-FF719AF7E4B4}"/>
              </a:ext>
            </a:extLst>
          </p:cNvPr>
          <p:cNvSpPr/>
          <p:nvPr/>
        </p:nvSpPr>
        <p:spPr>
          <a:xfrm>
            <a:off x="1514061" y="141781"/>
            <a:ext cx="379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LIME (Low-light Image Enhancement)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FFE4968-4277-4080-8192-1F07427CCE07}"/>
              </a:ext>
            </a:extLst>
          </p:cNvPr>
          <p:cNvSpPr/>
          <p:nvPr/>
        </p:nvSpPr>
        <p:spPr>
          <a:xfrm>
            <a:off x="6164826" y="51111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Параметры:</a:t>
            </a:r>
          </a:p>
          <a:p>
            <a:r>
              <a:rPr lang="ru-RU" dirty="0" err="1"/>
              <a:t>kernel_size</a:t>
            </a:r>
            <a:r>
              <a:rPr lang="ru-RU" dirty="0"/>
              <a:t>: Размер фильтрующего окна для сглаживания карты освещенности. Большое значение сглаживает карту сильнее, создавая более мягкие изменения в освещенности. Малое значение позволяет более точно отражать локальные изменения в освещенности, но может приводить к появлению артефактов.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68DA9AA-1821-4CCC-A25D-DCBC87AF643B}"/>
              </a:ext>
            </a:extLst>
          </p:cNvPr>
          <p:cNvSpPr/>
          <p:nvPr/>
        </p:nvSpPr>
        <p:spPr>
          <a:xfrm>
            <a:off x="6164826" y="25424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epsilon</a:t>
            </a:r>
            <a:r>
              <a:rPr lang="ru-RU" dirty="0"/>
              <a:t>  Небольшое значение, добавляемое для предотвращения деления на ноль. 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70569E8-91F9-4405-9603-4B49C229EFE1}"/>
              </a:ext>
            </a:extLst>
          </p:cNvPr>
          <p:cNvSpPr/>
          <p:nvPr/>
        </p:nvSpPr>
        <p:spPr>
          <a:xfrm>
            <a:off x="8563897" y="3603524"/>
            <a:ext cx="36281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alpha</a:t>
            </a:r>
            <a:r>
              <a:rPr lang="ru-RU" dirty="0"/>
              <a:t>: Коэффициент усиления (по умолчанию </a:t>
            </a:r>
            <a:r>
              <a:rPr lang="ru-RU" dirty="0" err="1"/>
              <a:t>alpha</a:t>
            </a:r>
            <a:r>
              <a:rPr lang="ru-RU" dirty="0"/>
              <a:t>=1).Этот параметр определяет степень усиления изображения в темных областях. Значения (&lt; 1) приводят к меньшему усилению, что делает картину более естественной. Значения (&gt; 1) усиливают темные области сильнее, что делает изображение ярче, но может приводить к увеличению шума.</a:t>
            </a:r>
          </a:p>
        </p:txBody>
      </p:sp>
    </p:spTree>
    <p:extLst>
      <p:ext uri="{BB962C8B-B14F-4D97-AF65-F5344CB8AC3E}">
        <p14:creationId xmlns:p14="http://schemas.microsoft.com/office/powerpoint/2010/main" val="2540982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D56E89-133A-4B2A-B974-EE803299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57" y="815327"/>
            <a:ext cx="8362950" cy="574357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F734118-ED52-47F6-ADA0-FF719AF7E4B4}"/>
              </a:ext>
            </a:extLst>
          </p:cNvPr>
          <p:cNvSpPr/>
          <p:nvPr/>
        </p:nvSpPr>
        <p:spPr>
          <a:xfrm>
            <a:off x="1514061" y="141781"/>
            <a:ext cx="379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LIME (Low-light Image Enhancement)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EFA085-3BC7-4769-9AB3-268E2021E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307" y="141781"/>
            <a:ext cx="3222826" cy="3156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891901-C1A6-4092-85C0-36234F4F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307" y="3229816"/>
            <a:ext cx="3481823" cy="321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49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E1DEEE-94B9-4C87-84BF-8F2A2D3FC318}"/>
              </a:ext>
            </a:extLst>
          </p:cNvPr>
          <p:cNvSpPr/>
          <p:nvPr/>
        </p:nvSpPr>
        <p:spPr>
          <a:xfrm>
            <a:off x="4772312" y="0"/>
            <a:ext cx="2208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Декомпозиция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47456D-6B4B-4613-BF78-E8DEAD54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9" y="859095"/>
            <a:ext cx="7317032" cy="564986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C5C0EC-588B-472C-B215-2930488665AA}"/>
              </a:ext>
            </a:extLst>
          </p:cNvPr>
          <p:cNvSpPr/>
          <p:nvPr/>
        </p:nvSpPr>
        <p:spPr>
          <a:xfrm>
            <a:off x="7994854" y="1305341"/>
            <a:ext cx="36170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Параметры:</a:t>
            </a:r>
          </a:p>
          <a:p>
            <a:r>
              <a:rPr lang="ru-RU" dirty="0" err="1"/>
              <a:t>kernel_size</a:t>
            </a:r>
            <a:r>
              <a:rPr lang="ru-RU" dirty="0"/>
              <a:t>: </a:t>
            </a:r>
          </a:p>
          <a:p>
            <a:r>
              <a:rPr lang="ru-RU" dirty="0"/>
              <a:t>Определяет степень сглаживания базового слоя, влияя на то, сколько деталей будет удалено из базового слоя.</a:t>
            </a:r>
          </a:p>
          <a:p>
            <a:r>
              <a:rPr lang="ru-RU" dirty="0"/>
              <a:t>delta_0, delta_1, delta_2: Управляют усилением базового слоя и деталей. Большие значения делают слои более заметными.</a:t>
            </a:r>
          </a:p>
          <a:p>
            <a:r>
              <a:rPr lang="ru-RU" dirty="0" err="1"/>
              <a:t>alpha</a:t>
            </a:r>
            <a:r>
              <a:rPr lang="ru-RU" dirty="0"/>
              <a:t>:</a:t>
            </a:r>
          </a:p>
          <a:p>
            <a:r>
              <a:rPr lang="ru-RU" dirty="0"/>
              <a:t>Определяет чувствительность функции </a:t>
            </a:r>
            <a:r>
              <a:rPr lang="ru-RU" dirty="0" err="1"/>
              <a:t>сигмоиды</a:t>
            </a:r>
            <a:r>
              <a:rPr lang="ru-RU" dirty="0"/>
              <a:t> к изменениям яркости, что влияет на плавность усиления деталей.</a:t>
            </a:r>
          </a:p>
        </p:txBody>
      </p:sp>
    </p:spTree>
    <p:extLst>
      <p:ext uri="{BB962C8B-B14F-4D97-AF65-F5344CB8AC3E}">
        <p14:creationId xmlns:p14="http://schemas.microsoft.com/office/powerpoint/2010/main" val="299146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B4C65D-494C-4786-BAD6-2C9F3A73CDD1}"/>
              </a:ext>
            </a:extLst>
          </p:cNvPr>
          <p:cNvSpPr/>
          <p:nvPr/>
        </p:nvSpPr>
        <p:spPr>
          <a:xfrm>
            <a:off x="2627197" y="175913"/>
            <a:ext cx="6937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Яркостные поэлементные преобразования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89CFD7-F3AE-46E3-8204-E7045B25B30C}"/>
              </a:ext>
            </a:extLst>
          </p:cNvPr>
          <p:cNvSpPr/>
          <p:nvPr/>
        </p:nvSpPr>
        <p:spPr>
          <a:xfrm>
            <a:off x="1172729" y="1659285"/>
            <a:ext cx="101960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800" dirty="0"/>
              <a:t>Результат обработки в любой точке изображения зависит только от значения входного изображения в этой же точке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ru-RU" sz="2800" dirty="0"/>
              <a:t>Субъективное улучшение визуального качества</a:t>
            </a:r>
          </a:p>
          <a:p>
            <a:pPr marL="285750" indent="-285750">
              <a:buFontTx/>
              <a:buChar char="-"/>
            </a:pPr>
            <a:r>
              <a:rPr lang="ru-RU" sz="2800" dirty="0"/>
              <a:t>Простота</a:t>
            </a:r>
          </a:p>
          <a:p>
            <a:pPr marL="285750" indent="-285750">
              <a:buFontTx/>
              <a:buChar char="-"/>
            </a:pPr>
            <a:r>
              <a:rPr lang="ru-RU" sz="2800" dirty="0"/>
              <a:t>Существует однозначная функциональная зависимость между этими яркостями</a:t>
            </a:r>
          </a:p>
          <a:p>
            <a:pPr marL="285750" indent="-285750">
              <a:buFontTx/>
              <a:buChar char="-"/>
            </a:pPr>
            <a:r>
              <a:rPr lang="ru-RU" sz="2800" dirty="0"/>
              <a:t>Применяется как предварительная обработка и как заключительный этап при анализе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7064749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E1DEEE-94B9-4C87-84BF-8F2A2D3FC318}"/>
              </a:ext>
            </a:extLst>
          </p:cNvPr>
          <p:cNvSpPr/>
          <p:nvPr/>
        </p:nvSpPr>
        <p:spPr>
          <a:xfrm>
            <a:off x="4772312" y="0"/>
            <a:ext cx="2208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Декомпозиция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C0BA0F-35AE-4C9F-84E6-4B2B98C5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9" y="888580"/>
            <a:ext cx="4061235" cy="29235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250A9C-2E90-4A84-BA1A-707FB4A6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558" y="888580"/>
            <a:ext cx="4061236" cy="29698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504666-7077-4D15-9276-543CE22B8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793" y="865429"/>
            <a:ext cx="4072952" cy="29698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4A1ED6-EE42-4AEA-8509-79FAD4E25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598" y="3934439"/>
            <a:ext cx="3953891" cy="29235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9EE1C2-84ED-48CE-99F1-80955EEB1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489" y="3934440"/>
            <a:ext cx="3956551" cy="29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3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6468118-B323-40A6-85D9-CFADC9034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3" y="4235464"/>
            <a:ext cx="5391390" cy="253896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B4C65D-494C-4786-BAD6-2C9F3A73CDD1}"/>
              </a:ext>
            </a:extLst>
          </p:cNvPr>
          <p:cNvSpPr/>
          <p:nvPr/>
        </p:nvSpPr>
        <p:spPr>
          <a:xfrm>
            <a:off x="3881740" y="206166"/>
            <a:ext cx="4522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Яркостные поэлементные преобразования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3E4C0CF-7D12-4122-958C-2A53F302A8EA}"/>
              </a:ext>
            </a:extLst>
          </p:cNvPr>
          <p:cNvSpPr/>
          <p:nvPr/>
        </p:nvSpPr>
        <p:spPr>
          <a:xfrm>
            <a:off x="929147" y="575498"/>
            <a:ext cx="9129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 Линейное преобразование (линейная нормализация) и выделение диапазона яркостей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EEBD6C-6075-4B2F-BE31-38E959B1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91" y="1912264"/>
            <a:ext cx="5153025" cy="229552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1AC5C5-7AD0-4763-A6F0-7E199CB39411}"/>
              </a:ext>
            </a:extLst>
          </p:cNvPr>
          <p:cNvSpPr/>
          <p:nvPr/>
        </p:nvSpPr>
        <p:spPr>
          <a:xfrm>
            <a:off x="945299" y="2131177"/>
            <a:ext cx="26055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минимальное и максимальное значения целевого диапазона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DBA8ECE-D5DC-4EB7-987B-134D3C248AA4}"/>
              </a:ext>
            </a:extLst>
          </p:cNvPr>
          <p:cNvSpPr/>
          <p:nvPr/>
        </p:nvSpPr>
        <p:spPr>
          <a:xfrm>
            <a:off x="955322" y="3138600"/>
            <a:ext cx="4208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b — </a:t>
            </a:r>
            <a:r>
              <a:rPr lang="ru-RU" dirty="0"/>
              <a:t>коэффициенты, определяющие линейное преобразование.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EC10378-54B3-4F36-AFD4-FE2518DEF8F7}"/>
              </a:ext>
            </a:extLst>
          </p:cNvPr>
          <p:cNvSpPr/>
          <p:nvPr/>
        </p:nvSpPr>
        <p:spPr>
          <a:xfrm>
            <a:off x="973113" y="3574469"/>
            <a:ext cx="34064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en-US" dirty="0"/>
              <a:t>f— </a:t>
            </a:r>
            <a:r>
              <a:rPr lang="ru-RU" dirty="0"/>
              <a:t>текущее значение, которое нужно преобразовать.</a:t>
            </a:r>
          </a:p>
          <a:p>
            <a:r>
              <a:rPr lang="en-US" dirty="0"/>
              <a:t>g — </a:t>
            </a:r>
            <a:r>
              <a:rPr lang="ru-RU" dirty="0"/>
              <a:t>преобразованное значение в целевом диапазоне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3981FA1-1136-4CC1-8A04-4548B651CC41}"/>
              </a:ext>
            </a:extLst>
          </p:cNvPr>
          <p:cNvSpPr/>
          <p:nvPr/>
        </p:nvSpPr>
        <p:spPr>
          <a:xfrm>
            <a:off x="7313505" y="2787574"/>
            <a:ext cx="1632856" cy="13483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CC9825-A3E9-4BC3-A19F-F43D296CB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42" y="5161449"/>
            <a:ext cx="3733800" cy="304800"/>
          </a:xfrm>
          <a:prstGeom prst="rect">
            <a:avLst/>
          </a:prstGeom>
        </p:spPr>
      </p:pic>
      <p:cxnSp>
        <p:nvCxnSpPr>
          <p:cNvPr id="14" name="Соединитель: изогнутый 13">
            <a:extLst>
              <a:ext uri="{FF2B5EF4-FFF2-40B4-BE49-F238E27FC236}">
                <a16:creationId xmlns:a16="http://schemas.microsoft.com/office/drawing/2014/main" id="{26F7EF52-AD44-4BC2-A120-2236396F9981}"/>
              </a:ext>
            </a:extLst>
          </p:cNvPr>
          <p:cNvCxnSpPr>
            <a:cxnSpLocks/>
            <a:stCxn id="12" idx="0"/>
            <a:endCxn id="11" idx="1"/>
          </p:cNvCxnSpPr>
          <p:nvPr/>
        </p:nvCxnSpPr>
        <p:spPr>
          <a:xfrm rot="5400000" flipH="1" flipV="1">
            <a:off x="4117582" y="1726401"/>
            <a:ext cx="2176409" cy="4693689"/>
          </a:xfrm>
          <a:prstGeom prst="curvedConnector3">
            <a:avLst>
              <a:gd name="adj1" fmla="val 1195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29841675-D941-4B3E-A575-692155EB94FB}"/>
              </a:ext>
            </a:extLst>
          </p:cNvPr>
          <p:cNvSpPr/>
          <p:nvPr/>
        </p:nvSpPr>
        <p:spPr>
          <a:xfrm>
            <a:off x="8728053" y="3054507"/>
            <a:ext cx="1872703" cy="7780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224D8F-6431-4254-AC8F-47E51799E122}"/>
              </a:ext>
            </a:extLst>
          </p:cNvPr>
          <p:cNvSpPr txBox="1"/>
          <p:nvPr/>
        </p:nvSpPr>
        <p:spPr>
          <a:xfrm>
            <a:off x="937612" y="5618582"/>
            <a:ext cx="3800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масштабирование к целевому диапазону</a:t>
            </a:r>
          </a:p>
        </p:txBody>
      </p:sp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E0105FE3-07F4-4CB9-827F-E55DF276F55F}"/>
              </a:ext>
            </a:extLst>
          </p:cNvPr>
          <p:cNvCxnSpPr>
            <a:cxnSpLocks/>
            <a:stCxn id="18" idx="0"/>
            <a:endCxn id="17" idx="4"/>
          </p:cNvCxnSpPr>
          <p:nvPr/>
        </p:nvCxnSpPr>
        <p:spPr>
          <a:xfrm rot="5400000" flipH="1" flipV="1">
            <a:off x="5358239" y="1312417"/>
            <a:ext cx="1785995" cy="6826337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  <a:effectLst>
            <a:glow rad="254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F5DF52E-02FC-4288-9258-1F5471374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919" y="6034583"/>
            <a:ext cx="4448175" cy="323850"/>
          </a:xfrm>
          <a:prstGeom prst="rect">
            <a:avLst/>
          </a:prstGeom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511CAA28-134D-42E1-9B6F-D7522AC9CEF6}"/>
              </a:ext>
            </a:extLst>
          </p:cNvPr>
          <p:cNvSpPr/>
          <p:nvPr/>
        </p:nvSpPr>
        <p:spPr>
          <a:xfrm>
            <a:off x="10600756" y="3136896"/>
            <a:ext cx="1084458" cy="584207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Соединитель: изогнутый 23">
            <a:extLst>
              <a:ext uri="{FF2B5EF4-FFF2-40B4-BE49-F238E27FC236}">
                <a16:creationId xmlns:a16="http://schemas.microsoft.com/office/drawing/2014/main" id="{8F3CC0A9-226E-4DE5-9E85-285C62AD0C70}"/>
              </a:ext>
            </a:extLst>
          </p:cNvPr>
          <p:cNvCxnSpPr>
            <a:cxnSpLocks/>
            <a:stCxn id="22" idx="0"/>
            <a:endCxn id="23" idx="4"/>
          </p:cNvCxnSpPr>
          <p:nvPr/>
        </p:nvCxnSpPr>
        <p:spPr>
          <a:xfrm rot="5400000" flipH="1" flipV="1">
            <a:off x="6002256" y="893854"/>
            <a:ext cx="2313480" cy="7967978"/>
          </a:xfrm>
          <a:prstGeom prst="curvedConnector3">
            <a:avLst>
              <a:gd name="adj1" fmla="val 50000"/>
            </a:avLst>
          </a:prstGeom>
          <a:ln>
            <a:solidFill>
              <a:srgbClr val="92D050"/>
            </a:solidFill>
            <a:headEnd type="triangle"/>
            <a:tailEnd type="triangle"/>
          </a:ln>
          <a:effectLst>
            <a:glow rad="25400">
              <a:schemeClr val="accent4">
                <a:lumMod val="20000"/>
                <a:lumOff val="8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AD9F40B-63AE-4B8A-86E4-7FCF6EA8E090}"/>
              </a:ext>
            </a:extLst>
          </p:cNvPr>
          <p:cNvSpPr/>
          <p:nvPr/>
        </p:nvSpPr>
        <p:spPr>
          <a:xfrm>
            <a:off x="929147" y="1151368"/>
            <a:ext cx="10854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fmin</a:t>
            </a:r>
            <a:r>
              <a:rPr lang="ru-RU" dirty="0"/>
              <a:t> минимальная и </a:t>
            </a:r>
            <a:r>
              <a:rPr lang="ru-RU" dirty="0" err="1"/>
              <a:t>fmax</a:t>
            </a:r>
            <a:r>
              <a:rPr lang="ru-RU" dirty="0"/>
              <a:t> максимальная яркости исходного изображения. Если эти параметры или один из них существенно отличаются от граничных значений яркостного диапазона, то визуализированная картина выглядит либо как темная, либо как ненасыщенная. 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C338C684-77F3-4131-B3B7-55B58D84561E}"/>
              </a:ext>
            </a:extLst>
          </p:cNvPr>
          <p:cNvSpPr/>
          <p:nvPr/>
        </p:nvSpPr>
        <p:spPr>
          <a:xfrm>
            <a:off x="9921790" y="3882953"/>
            <a:ext cx="2175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gmin</a:t>
            </a:r>
            <a:r>
              <a:rPr lang="en-US" dirty="0"/>
              <a:t> = 0, </a:t>
            </a:r>
            <a:r>
              <a:rPr lang="en-US" dirty="0" err="1"/>
              <a:t>gmax</a:t>
            </a:r>
            <a:r>
              <a:rPr lang="en-US" dirty="0"/>
              <a:t> = 255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20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5B9E890-94E0-4741-BEFA-ECC6B1CB0338}"/>
              </a:ext>
            </a:extLst>
          </p:cNvPr>
          <p:cNvSpPr/>
          <p:nvPr/>
        </p:nvSpPr>
        <p:spPr>
          <a:xfrm>
            <a:off x="1858114" y="617596"/>
            <a:ext cx="9097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Гамма-коррекция (Степенные преобразования) </a:t>
            </a:r>
            <a:r>
              <a:rPr lang="en-US" b="1" dirty="0"/>
              <a:t>gamma transformation</a:t>
            </a:r>
            <a:r>
              <a:rPr lang="ru-RU" b="1" dirty="0"/>
              <a:t>, </a:t>
            </a:r>
            <a:r>
              <a:rPr lang="en-US" b="1" dirty="0"/>
              <a:t>gamma correction</a:t>
            </a:r>
            <a:endParaRPr lang="ru-RU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254BBE7-9716-4648-A861-F8F9105C43F6}"/>
              </a:ext>
            </a:extLst>
          </p:cNvPr>
          <p:cNvSpPr/>
          <p:nvPr/>
        </p:nvSpPr>
        <p:spPr>
          <a:xfrm>
            <a:off x="3881740" y="206166"/>
            <a:ext cx="4522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Яркостные поэлементные преобразования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B1E70C-D38A-46DC-8337-C31AC6683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2079599"/>
            <a:ext cx="3800475" cy="752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38E132-2301-44F8-BF8D-38921550C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94" y="2227236"/>
            <a:ext cx="4410075" cy="4572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96167A-FE1C-4C53-B998-2BA6A6BCD96B}"/>
              </a:ext>
            </a:extLst>
          </p:cNvPr>
          <p:cNvSpPr/>
          <p:nvPr/>
        </p:nvSpPr>
        <p:spPr>
          <a:xfrm>
            <a:off x="549407" y="1149314"/>
            <a:ext cx="1129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Гамма-коррекция дает хорошие результаты при правильном подборе параметров. При автоматической коррекции изображения параметры должны подбираться с учетом значений всех пикселей из окружения.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0DD18A-91D1-499C-85E9-43BD1DD3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40" y="2937084"/>
            <a:ext cx="7915275" cy="371475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D93E6A-D315-4BC7-AF28-62FB110789BA}"/>
              </a:ext>
            </a:extLst>
          </p:cNvPr>
          <p:cNvSpPr/>
          <p:nvPr/>
        </p:nvSpPr>
        <p:spPr>
          <a:xfrm>
            <a:off x="9547168" y="3029335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ɣ=1.5, f0=20, c=2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5808860-A773-423A-B1B9-BEFF19FA3255}"/>
              </a:ext>
            </a:extLst>
          </p:cNvPr>
          <p:cNvSpPr/>
          <p:nvPr/>
        </p:nvSpPr>
        <p:spPr>
          <a:xfrm>
            <a:off x="635655" y="3251817"/>
            <a:ext cx="34064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en-US" dirty="0"/>
              <a:t>f— </a:t>
            </a:r>
            <a:r>
              <a:rPr lang="ru-RU" dirty="0"/>
              <a:t>текущее значение яркости пикселя, которое нужно преобразовать.</a:t>
            </a:r>
          </a:p>
          <a:p>
            <a:r>
              <a:rPr lang="en-US" dirty="0"/>
              <a:t>g — </a:t>
            </a:r>
            <a:r>
              <a:rPr lang="ru-RU" dirty="0"/>
              <a:t>преобразованное значение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7A507FB-EE09-4D48-8DD9-8FEB713EB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528D00-9DB1-4F39-BE9B-B2F875DF11AB}"/>
              </a:ext>
            </a:extLst>
          </p:cNvPr>
          <p:cNvSpPr/>
          <p:nvPr/>
        </p:nvSpPr>
        <p:spPr>
          <a:xfrm>
            <a:off x="707922" y="4801530"/>
            <a:ext cx="30381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latin typeface="Arial" panose="020B0604020202020204" pitchFamily="34" charset="0"/>
              </a:rPr>
              <a:t>n — это индекс строки (вертикальная координата</a:t>
            </a:r>
            <a:r>
              <a:rPr lang="ja-JP" altLang="en-US" sz="1600" dirty="0">
                <a:latin typeface="Arial" panose="020B0604020202020204" pitchFamily="34" charset="0"/>
              </a:rPr>
              <a:t>　</a:t>
            </a:r>
            <a:r>
              <a:rPr lang="ru-RU" altLang="ja-JP" sz="1600" dirty="0">
                <a:latin typeface="Arial" panose="020B0604020202020204" pitchFamily="34" charset="0"/>
              </a:rPr>
              <a:t> пикселя</a:t>
            </a:r>
            <a:r>
              <a:rPr lang="ru-RU" altLang="ru-RU" sz="1600" dirty="0">
                <a:latin typeface="Arial" panose="020B0604020202020204" pitchFamily="34" charset="0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latin typeface="Arial" panose="020B0604020202020204" pitchFamily="34" charset="0"/>
              </a:rPr>
              <a:t>m — это индекс столбца (горизонтальная координата пикселя).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2175307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12537</TotalTime>
  <Words>4552</Words>
  <Application>Microsoft Office PowerPoint</Application>
  <PresentationFormat>Широкоэкранный</PresentationFormat>
  <Paragraphs>421</Paragraphs>
  <Slides>70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82" baseType="lpstr">
      <vt:lpstr>-apple-system</vt:lpstr>
      <vt:lpstr>Fira Sans</vt:lpstr>
      <vt:lpstr>Roboto</vt:lpstr>
      <vt:lpstr>游ゴシック</vt:lpstr>
      <vt:lpstr>Yu Mincho</vt:lpstr>
      <vt:lpstr>Arial</vt:lpstr>
      <vt:lpstr>Calibri</vt:lpstr>
      <vt:lpstr>Calibri Light</vt:lpstr>
      <vt:lpstr>Cambria Math</vt:lpstr>
      <vt:lpstr>Courier New</vt:lpstr>
      <vt:lpstr>Times New Roman</vt:lpstr>
      <vt:lpstr>Тема Office</vt:lpstr>
      <vt:lpstr>Модуль 3. Предобработка и анализ медицинских изображений для диагностики заболеваний с использованием ИИ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 Шувалова</dc:creator>
  <cp:lastModifiedBy>Екатерина Шувалова</cp:lastModifiedBy>
  <cp:revision>222</cp:revision>
  <dcterms:created xsi:type="dcterms:W3CDTF">2024-11-21T09:26:11Z</dcterms:created>
  <dcterms:modified xsi:type="dcterms:W3CDTF">2024-11-30T19:16:09Z</dcterms:modified>
</cp:coreProperties>
</file>